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6.xml" ContentType="application/vnd.openxmlformats-officedocument.presentationml.notesSlide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9.xml" ContentType="application/vnd.openxmlformats-officedocument.presentationml.notesSlide+xml"/>
  <Override PartName="/ppt/tags/tag25.xml" ContentType="application/vnd.openxmlformats-officedocument.presentationml.tags+xml"/>
  <Override PartName="/ppt/notesSlides/notesSlide20.xml" ContentType="application/vnd.openxmlformats-officedocument.presentationml.notesSlide+xml"/>
  <Override PartName="/ppt/tags/tag26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3.xml" ContentType="application/vnd.openxmlformats-officedocument.presentationml.notesSlide+xml"/>
  <Override PartName="/ppt/tags/tag29.xml" ContentType="application/vnd.openxmlformats-officedocument.presentationml.tags+xml"/>
  <Override PartName="/ppt/notesSlides/notesSlide24.xml" ContentType="application/vnd.openxmlformats-officedocument.presentationml.notesSlide+xml"/>
  <Override PartName="/ppt/tags/tag30.xml" ContentType="application/vnd.openxmlformats-officedocument.presentationml.tags+xml"/>
  <Override PartName="/ppt/notesSlides/notesSlide25.xml" ContentType="application/vnd.openxmlformats-officedocument.presentationml.notesSlide+xml"/>
  <Override PartName="/ppt/tags/tag31.xml" ContentType="application/vnd.openxmlformats-officedocument.presentationml.tags+xml"/>
  <Override PartName="/ppt/notesSlides/notesSlide26.xml" ContentType="application/vnd.openxmlformats-officedocument.presentationml.notesSlide+xml"/>
  <Override PartName="/ppt/tags/tag32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482" r:id="rId2"/>
    <p:sldId id="376" r:id="rId3"/>
    <p:sldId id="347" r:id="rId4"/>
    <p:sldId id="382" r:id="rId5"/>
    <p:sldId id="420" r:id="rId6"/>
    <p:sldId id="352" r:id="rId7"/>
    <p:sldId id="354" r:id="rId8"/>
    <p:sldId id="472" r:id="rId9"/>
    <p:sldId id="393" r:id="rId10"/>
    <p:sldId id="349" r:id="rId11"/>
    <p:sldId id="355" r:id="rId12"/>
    <p:sldId id="467" r:id="rId13"/>
    <p:sldId id="421" r:id="rId14"/>
    <p:sldId id="441" r:id="rId15"/>
    <p:sldId id="442" r:id="rId16"/>
    <p:sldId id="456" r:id="rId17"/>
    <p:sldId id="457" r:id="rId18"/>
    <p:sldId id="396" r:id="rId19"/>
    <p:sldId id="397" r:id="rId20"/>
    <p:sldId id="341" r:id="rId21"/>
    <p:sldId id="337" r:id="rId22"/>
    <p:sldId id="468" r:id="rId23"/>
    <p:sldId id="408" r:id="rId24"/>
    <p:sldId id="470" r:id="rId25"/>
    <p:sldId id="364" r:id="rId26"/>
    <p:sldId id="409" r:id="rId27"/>
    <p:sldId id="465" r:id="rId28"/>
    <p:sldId id="454" r:id="rId29"/>
    <p:sldId id="469" r:id="rId30"/>
    <p:sldId id="473" r:id="rId31"/>
    <p:sldId id="365" r:id="rId32"/>
    <p:sldId id="458" r:id="rId33"/>
    <p:sldId id="460" r:id="rId34"/>
    <p:sldId id="453" r:id="rId35"/>
    <p:sldId id="340" r:id="rId36"/>
    <p:sldId id="476" r:id="rId37"/>
    <p:sldId id="480" r:id="rId38"/>
    <p:sldId id="459" r:id="rId39"/>
    <p:sldId id="416" r:id="rId40"/>
    <p:sldId id="477" r:id="rId41"/>
    <p:sldId id="417" r:id="rId42"/>
    <p:sldId id="466" r:id="rId43"/>
    <p:sldId id="478" r:id="rId44"/>
    <p:sldId id="481" r:id="rId45"/>
    <p:sldId id="463" r:id="rId4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1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576">
          <p15:clr>
            <a:srgbClr val="A4A3A4"/>
          </p15:clr>
        </p15:guide>
        <p15:guide id="4" pos="5730">
          <p15:clr>
            <a:srgbClr val="A4A3A4"/>
          </p15:clr>
        </p15:guide>
        <p15:guide id="5" orient="horz" pos="798">
          <p15:clr>
            <a:srgbClr val="A4A3A4"/>
          </p15:clr>
        </p15:guide>
        <p15:guide id="6" pos="3520">
          <p15:clr>
            <a:srgbClr val="A4A3A4"/>
          </p15:clr>
        </p15:guide>
        <p15:guide id="7" orient="horz" pos="3673">
          <p15:clr>
            <a:srgbClr val="A4A3A4"/>
          </p15:clr>
        </p15:guide>
        <p15:guide id="8" orient="horz" pos="3946">
          <p15:clr>
            <a:srgbClr val="A4A3A4"/>
          </p15:clr>
        </p15:guide>
        <p15:guide id="9" orient="horz" pos="3106">
          <p15:clr>
            <a:srgbClr val="A4A3A4"/>
          </p15:clr>
        </p15:guide>
        <p15:guide id="10" pos="1117">
          <p15:clr>
            <a:srgbClr val="A4A3A4"/>
          </p15:clr>
        </p15:guide>
        <p15:guide id="11" pos="5054">
          <p15:clr>
            <a:srgbClr val="A4A3A4"/>
          </p15:clr>
        </p15:guide>
        <p15:guide id="12" pos="1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595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mas Schärli" initials="ts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0099"/>
    <a:srgbClr val="BC0202"/>
    <a:srgbClr val="CF0202"/>
    <a:srgbClr val="8F0101"/>
    <a:srgbClr val="ED7785"/>
    <a:srgbClr val="FE7F8B"/>
    <a:srgbClr val="BC5D65"/>
    <a:srgbClr val="85D16B"/>
    <a:srgbClr val="FCF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027" autoAdjust="0"/>
  </p:normalViewPr>
  <p:slideViewPr>
    <p:cSldViewPr snapToGrid="0">
      <p:cViewPr varScale="1">
        <p:scale>
          <a:sx n="75" d="100"/>
          <a:sy n="75" d="100"/>
        </p:scale>
        <p:origin x="-378" y="-102"/>
      </p:cViewPr>
      <p:guideLst>
        <p:guide orient="horz" pos="4111"/>
        <p:guide orient="horz" pos="576"/>
        <p:guide orient="horz" pos="798"/>
        <p:guide orient="horz" pos="3673"/>
        <p:guide orient="horz" pos="3946"/>
        <p:guide orient="horz" pos="3106"/>
        <p:guide pos="3840"/>
        <p:guide pos="5730"/>
        <p:guide pos="3520"/>
        <p:guide pos="1117"/>
        <p:guide pos="5054"/>
        <p:guide pos="14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41" d="100"/>
          <a:sy n="141" d="100"/>
        </p:scale>
        <p:origin x="-4472" y="-128"/>
      </p:cViewPr>
      <p:guideLst>
        <p:guide orient="horz" pos="3595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B3E8D-F994-BF4F-BB1A-A53C4A8E1B0A}" type="datetimeFigureOut">
              <a:rPr lang="de-DE" smtClean="0"/>
              <a:t>25.09.2017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11131-2135-0242-AD75-32540D8134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1640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5BA57-1F6E-428F-9E88-6592B1DE3B43}" type="datetimeFigureOut">
              <a:rPr lang="de-CH" smtClean="0"/>
              <a:t>25.09.2017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6822C-6E27-4335-86E2-611C53CF855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293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22C-6E27-4335-86E2-611C53CF8557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92120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22C-6E27-4335-86E2-611C53CF8557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110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22C-6E27-4335-86E2-611C53CF8557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92120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22C-6E27-4335-86E2-611C53CF8557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6052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22C-6E27-4335-86E2-611C53CF8557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6052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Bei den Zwischentiteln zur Umsetzung in Grenchen </a:t>
            </a:r>
            <a:r>
              <a:rPr lang="de-DE" dirty="0" err="1"/>
              <a:t>evt</a:t>
            </a:r>
            <a:r>
              <a:rPr lang="de-DE" dirty="0"/>
              <a:t>. unterschiedliche Bilder aus Startseite Webauftritt Grenchen einfügen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22C-6E27-4335-86E2-611C53CF8557}" type="slidenum">
              <a:rPr lang="de-CH" smtClean="0"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7199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22C-6E27-4335-86E2-611C53CF8557}" type="slidenum">
              <a:rPr lang="de-CH" smtClean="0"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6190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22C-6E27-4335-86E2-611C53CF8557}" type="slidenum">
              <a:rPr lang="de-CH" smtClean="0"/>
              <a:t>28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94025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22C-6E27-4335-86E2-611C53CF8557}" type="slidenum">
              <a:rPr lang="de-CH" smtClean="0"/>
              <a:t>30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49698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22C-6E27-4335-86E2-611C53CF8557}" type="slidenum">
              <a:rPr lang="de-CH" smtClean="0"/>
              <a:t>31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76462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22C-6E27-4335-86E2-611C53CF8557}" type="slidenum">
              <a:rPr lang="de-CH" smtClean="0"/>
              <a:t>34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64781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22C-6E27-4335-86E2-611C53CF8557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709013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22C-6E27-4335-86E2-611C53CF8557}" type="slidenum">
              <a:rPr lang="de-CH" smtClean="0"/>
              <a:t>35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80347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22C-6E27-4335-86E2-611C53CF8557}" type="slidenum">
              <a:rPr lang="de-CH" smtClean="0"/>
              <a:t>36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800229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22C-6E27-4335-86E2-611C53CF8557}" type="slidenum">
              <a:rPr lang="de-CH" smtClean="0"/>
              <a:t>37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86748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22C-6E27-4335-86E2-611C53CF8557}" type="slidenum">
              <a:rPr lang="de-CH" smtClean="0"/>
              <a:t>39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80347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22C-6E27-4335-86E2-611C53CF8557}" type="slidenum">
              <a:rPr lang="de-CH" smtClean="0"/>
              <a:t>40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199269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22C-6E27-4335-86E2-611C53CF8557}" type="slidenum">
              <a:rPr lang="de-CH" smtClean="0"/>
              <a:t>41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852192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Erläuterungen dazu ergänzen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22C-6E27-4335-86E2-611C53CF8557}" type="slidenum">
              <a:rPr lang="de-CH" smtClean="0"/>
              <a:t>42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61608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Erläuterungen dazu ergänzen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22C-6E27-4335-86E2-611C53CF8557}" type="slidenum">
              <a:rPr lang="de-CH" smtClean="0"/>
              <a:t>43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78141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22C-6E27-4335-86E2-611C53CF8557}" type="slidenum">
              <a:rPr lang="de-CH" smtClean="0"/>
              <a:t>45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6322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22C-6E27-4335-86E2-611C53CF8557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40949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22C-6E27-4335-86E2-611C53CF8557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92120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22C-6E27-4335-86E2-611C53CF8557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51131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22C-6E27-4335-86E2-611C53CF8557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1927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Weitere Argumente von Gruppe einfordern (auch nach Sitzung möglich)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22C-6E27-4335-86E2-611C53CF8557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61897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Weitere Beispiele von Gruppe einfordern (auch nach Sitzung möglich)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22C-6E27-4335-86E2-611C53CF8557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2918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‚Das bedeutet‘ in der Tonspur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22C-6E27-4335-86E2-611C53CF8557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9370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F4F0-4AC6-4C50-90CB-74865F619C41}" type="datetimeFigureOut">
              <a:rPr lang="de-CH" smtClean="0"/>
              <a:t>25.09.2017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D2DBE-C6E1-4D7C-841F-833E3941372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7413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F4F0-4AC6-4C50-90CB-74865F619C41}" type="datetimeFigureOut">
              <a:rPr lang="de-CH" smtClean="0"/>
              <a:t>25.09.2017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D2DBE-C6E1-4D7C-841F-833E3941372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195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F4F0-4AC6-4C50-90CB-74865F619C41}" type="datetimeFigureOut">
              <a:rPr lang="de-CH" smtClean="0"/>
              <a:t>25.09.2017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D2DBE-C6E1-4D7C-841F-833E3941372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42451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F4F0-4AC6-4C50-90CB-74865F619C41}" type="datetimeFigureOut">
              <a:rPr lang="de-CH" smtClean="0"/>
              <a:t>25.09.2017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D2DBE-C6E1-4D7C-841F-833E3941372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08080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F4F0-4AC6-4C50-90CB-74865F619C41}" type="datetimeFigureOut">
              <a:rPr lang="de-CH" smtClean="0"/>
              <a:t>25.09.2017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D2DBE-C6E1-4D7C-841F-833E3941372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103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F4F0-4AC6-4C50-90CB-74865F619C41}" type="datetimeFigureOut">
              <a:rPr lang="de-CH" smtClean="0"/>
              <a:t>25.09.2017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D2DBE-C6E1-4D7C-841F-833E3941372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1079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F4F0-4AC6-4C50-90CB-74865F619C41}" type="datetimeFigureOut">
              <a:rPr lang="de-CH" smtClean="0"/>
              <a:t>25.09.2017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D2DBE-C6E1-4D7C-841F-833E3941372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8424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F4F0-4AC6-4C50-90CB-74865F619C41}" type="datetimeFigureOut">
              <a:rPr lang="de-CH" smtClean="0"/>
              <a:t>25.09.2017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D2DBE-C6E1-4D7C-841F-833E3941372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9239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F4F0-4AC6-4C50-90CB-74865F619C41}" type="datetimeFigureOut">
              <a:rPr lang="de-CH" smtClean="0"/>
              <a:t>25.09.2017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D2DBE-C6E1-4D7C-841F-833E3941372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6166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F4F0-4AC6-4C50-90CB-74865F619C41}" type="datetimeFigureOut">
              <a:rPr lang="de-CH" smtClean="0"/>
              <a:t>25.09.2017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D2DBE-C6E1-4D7C-841F-833E3941372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5073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F4F0-4AC6-4C50-90CB-74865F619C41}" type="datetimeFigureOut">
              <a:rPr lang="de-CH" smtClean="0"/>
              <a:t>25.09.2017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D2DBE-C6E1-4D7C-841F-833E3941372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2429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EF4F0-4AC6-4C50-90CB-74865F619C41}" type="datetimeFigureOut">
              <a:rPr lang="de-CH" smtClean="0"/>
              <a:t>25.09.2017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D2DBE-C6E1-4D7C-841F-833E3941372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1028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homas.schaerli@gmail.com" TargetMode="External"/><Relationship Id="rId2" Type="http://schemas.openxmlformats.org/officeDocument/2006/relationships/hyperlink" Target="mailto:nina.klingler@nkconsulting.c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ech.ch" TargetMode="External"/><Relationship Id="rId5" Type="http://schemas.openxmlformats.org/officeDocument/2006/relationships/hyperlink" Target="http://www.ech.ch/" TargetMode="External"/><Relationship Id="rId4" Type="http://schemas.openxmlformats.org/officeDocument/2006/relationships/hyperlink" Target="mailto:marc.schaffroth@isb.admin.ch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h.ch/vechweb/page?p=dossier&amp;documentNumber=eCH-0073" TargetMode="External"/><Relationship Id="rId13" Type="http://schemas.openxmlformats.org/officeDocument/2006/relationships/hyperlink" Target="http://www.ech.ch/vechweb/page?p=dossier&amp;documentNumber=eCH-0186" TargetMode="External"/><Relationship Id="rId18" Type="http://schemas.openxmlformats.org/officeDocument/2006/relationships/hyperlink" Target="http://www.ech.ch/vechweb/page?p=dossier&amp;documentNumber=eCH-0070" TargetMode="External"/><Relationship Id="rId3" Type="http://schemas.openxmlformats.org/officeDocument/2006/relationships/hyperlink" Target="https://www.ech.ch/vechweb/page?p=dossier&amp;documentNumber=eCH-0203&amp;documentVersion=1.0" TargetMode="External"/><Relationship Id="rId21" Type="http://schemas.openxmlformats.org/officeDocument/2006/relationships/image" Target="../media/image1.png"/><Relationship Id="rId7" Type="http://schemas.openxmlformats.org/officeDocument/2006/relationships/hyperlink" Target="http://www.ech.ch/vechweb/page?p=dossier&amp;documentNumber=eCH-0139" TargetMode="External"/><Relationship Id="rId12" Type="http://schemas.openxmlformats.org/officeDocument/2006/relationships/hyperlink" Target="http://www.ech.ch/vechweb/page?p=dossier&amp;documentNumber=eCH-0158" TargetMode="External"/><Relationship Id="rId17" Type="http://schemas.openxmlformats.org/officeDocument/2006/relationships/hyperlink" Target="http://www.ech.ch/vechweb/page?p=dossier&amp;documentNumber=eCH-0145" TargetMode="External"/><Relationship Id="rId2" Type="http://schemas.openxmlformats.org/officeDocument/2006/relationships/slideLayout" Target="../slideLayouts/slideLayout7.xml"/><Relationship Id="rId16" Type="http://schemas.openxmlformats.org/officeDocument/2006/relationships/hyperlink" Target="http://www.ech.ch/vechweb/page?p=dossier&amp;documentNumber=eCH-0142" TargetMode="External"/><Relationship Id="rId20" Type="http://schemas.openxmlformats.org/officeDocument/2006/relationships/hyperlink" Target="http://www.ech-bpm.ch/" TargetMode="External"/><Relationship Id="rId1" Type="http://schemas.openxmlformats.org/officeDocument/2006/relationships/tags" Target="../tags/tag9.xml"/><Relationship Id="rId6" Type="http://schemas.openxmlformats.org/officeDocument/2006/relationships/hyperlink" Target="http://www.ech.ch/vechweb/page?p=dossier&amp;documentNumber=eCH-0138" TargetMode="External"/><Relationship Id="rId11" Type="http://schemas.openxmlformats.org/officeDocument/2006/relationships/hyperlink" Target="http://www.ech.ch/vechweb/page?p=dossier&amp;documentNumber=eCH-0088" TargetMode="External"/><Relationship Id="rId5" Type="http://schemas.openxmlformats.org/officeDocument/2006/relationships/hyperlink" Target="http://www.ech.ch/vechweb/page?p=dossier&amp;documentNumber=eCH-0176" TargetMode="External"/><Relationship Id="rId15" Type="http://schemas.openxmlformats.org/officeDocument/2006/relationships/hyperlink" Target="http://www.ech.ch/vechweb/page?p=dossier&amp;documentNumber=eCH-0074" TargetMode="External"/><Relationship Id="rId10" Type="http://schemas.openxmlformats.org/officeDocument/2006/relationships/hyperlink" Target="http://www.ech.ch/vechweb/page?p=dossier&amp;documentNumber=eCH-0141" TargetMode="External"/><Relationship Id="rId19" Type="http://schemas.openxmlformats.org/officeDocument/2006/relationships/hyperlink" Target="http://www.ech.ch/vechweb/page?p=dossier&amp;documentNumber=eCH-0049" TargetMode="External"/><Relationship Id="rId4" Type="http://schemas.openxmlformats.org/officeDocument/2006/relationships/hyperlink" Target="http://www.ech.ch/vechweb/page?p=dossier&amp;documentNumber=eCH-0126" TargetMode="External"/><Relationship Id="rId9" Type="http://schemas.openxmlformats.org/officeDocument/2006/relationships/hyperlink" Target="http://www.ech.ch/vechweb/page?p=dossier&amp;documentNumber=eCH-0140" TargetMode="External"/><Relationship Id="rId14" Type="http://schemas.openxmlformats.org/officeDocument/2006/relationships/hyperlink" Target="http://www.ech.ch/vechweb/page?p=dossier&amp;documentNumber=eCH-014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h.ch/vechweb/page?p=dossier&amp;documentNumber=eCH-0143" TargetMode="External"/><Relationship Id="rId13" Type="http://schemas.openxmlformats.org/officeDocument/2006/relationships/hyperlink" Target="http://www.ech.ch/vechweb/page?p=dossier&amp;documentNumber=eCH-0140" TargetMode="External"/><Relationship Id="rId18" Type="http://schemas.openxmlformats.org/officeDocument/2006/relationships/hyperlink" Target="http://www.ech.ch/vechweb/page?p=dossier&amp;documentNumber=eCH-0126" TargetMode="External"/><Relationship Id="rId3" Type="http://schemas.openxmlformats.org/officeDocument/2006/relationships/hyperlink" Target="http://www.ech.ch/vechweb/page?p=dossier&amp;documentNumber=eCH-0138" TargetMode="External"/><Relationship Id="rId7" Type="http://schemas.openxmlformats.org/officeDocument/2006/relationships/hyperlink" Target="http://www.ech-bpm.ch/" TargetMode="External"/><Relationship Id="rId12" Type="http://schemas.openxmlformats.org/officeDocument/2006/relationships/hyperlink" Target="http://www.ech.ch/vechweb/page?p=dossier&amp;documentNumber=eCH-0073" TargetMode="External"/><Relationship Id="rId17" Type="http://schemas.openxmlformats.org/officeDocument/2006/relationships/hyperlink" Target="http://www.ech.ch/vechweb/page?p=dossier&amp;documentNumber=eCH-0186" TargetMode="External"/><Relationship Id="rId2" Type="http://schemas.openxmlformats.org/officeDocument/2006/relationships/slideLayout" Target="../slideLayouts/slideLayout7.xml"/><Relationship Id="rId16" Type="http://schemas.openxmlformats.org/officeDocument/2006/relationships/hyperlink" Target="http://www.ech.ch/vechweb/page?p=dossier&amp;documentNumber=eCH-0158" TargetMode="External"/><Relationship Id="rId20" Type="http://schemas.openxmlformats.org/officeDocument/2006/relationships/image" Target="../media/image1.png"/><Relationship Id="rId1" Type="http://schemas.openxmlformats.org/officeDocument/2006/relationships/tags" Target="../tags/tag13.xml"/><Relationship Id="rId6" Type="http://schemas.openxmlformats.org/officeDocument/2006/relationships/hyperlink" Target="http://www.ech.ch/vechweb/page?p=dossier&amp;documentNumber=eCH-0049" TargetMode="External"/><Relationship Id="rId11" Type="http://schemas.openxmlformats.org/officeDocument/2006/relationships/hyperlink" Target="http://www.ech.ch/vechweb/page?p=dossier&amp;documentNumber=eCH-0139" TargetMode="External"/><Relationship Id="rId5" Type="http://schemas.openxmlformats.org/officeDocument/2006/relationships/hyperlink" Target="http://www.ech.ch/vechweb/page?p=dossier&amp;documentNumber=eCH-0145" TargetMode="External"/><Relationship Id="rId15" Type="http://schemas.openxmlformats.org/officeDocument/2006/relationships/hyperlink" Target="http://www.ech.ch/vechweb/page?p=dossier&amp;documentNumber=eCH-0088" TargetMode="External"/><Relationship Id="rId10" Type="http://schemas.openxmlformats.org/officeDocument/2006/relationships/hyperlink" Target="http://www.ech.ch/vechweb/page?p=dossier&amp;documentNumber=eCH-0142" TargetMode="External"/><Relationship Id="rId19" Type="http://schemas.openxmlformats.org/officeDocument/2006/relationships/hyperlink" Target="http://www.ech.ch/vechweb/page?p=dossier&amp;documentNumber=eCH-0176" TargetMode="External"/><Relationship Id="rId4" Type="http://schemas.openxmlformats.org/officeDocument/2006/relationships/hyperlink" Target="http://www.ech.ch/vechweb/page?p=dossier&amp;documentNumber=eCH-0070" TargetMode="External"/><Relationship Id="rId9" Type="http://schemas.openxmlformats.org/officeDocument/2006/relationships/hyperlink" Target="http://www.ech.ch/vechweb/page?p=dossier&amp;documentNumber=eCH-0074" TargetMode="External"/><Relationship Id="rId14" Type="http://schemas.openxmlformats.org/officeDocument/2006/relationships/hyperlink" Target="http://www.ech.ch/vechweb/page?p=dossier&amp;documentNumber=eCH-014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1.png"/><Relationship Id="rId4" Type="http://schemas.openxmlformats.org/officeDocument/2006/relationships/hyperlink" Target="https://www.ech.ch/vechweb/page?p=dossier&amp;documentNumber=eCH-0145&amp;documentVersion=1.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4.tiff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h.ch/vechweb/page?p=dossier&amp;documentNumber=eCH-0143" TargetMode="External"/><Relationship Id="rId13" Type="http://schemas.openxmlformats.org/officeDocument/2006/relationships/hyperlink" Target="http://www.ech.ch/vechweb/page?p=dossier&amp;documentNumber=eCH-0141" TargetMode="External"/><Relationship Id="rId18" Type="http://schemas.openxmlformats.org/officeDocument/2006/relationships/hyperlink" Target="http://www.ech.ch/vechweb/page?p=dossier&amp;documentNumber=eCH-0176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ech-bpm.ch/" TargetMode="External"/><Relationship Id="rId12" Type="http://schemas.openxmlformats.org/officeDocument/2006/relationships/hyperlink" Target="http://www.ech.ch/vechweb/page?p=dossier&amp;documentNumber=eCH-0140" TargetMode="External"/><Relationship Id="rId17" Type="http://schemas.openxmlformats.org/officeDocument/2006/relationships/hyperlink" Target="http://www.ech.ch/vechweb/page?p=dossier&amp;documentNumber=eCH-0126" TargetMode="External"/><Relationship Id="rId2" Type="http://schemas.openxmlformats.org/officeDocument/2006/relationships/slideLayout" Target="../slideLayouts/slideLayout7.xml"/><Relationship Id="rId16" Type="http://schemas.openxmlformats.org/officeDocument/2006/relationships/hyperlink" Target="http://www.ech.ch/vechweb/page?p=dossier&amp;documentNumber=eCH-0186" TargetMode="External"/><Relationship Id="rId20" Type="http://schemas.openxmlformats.org/officeDocument/2006/relationships/hyperlink" Target="http://www.ech.ch/vechweb/page?p=dossier&amp;documentNumber=eCH-0073" TargetMode="External"/><Relationship Id="rId1" Type="http://schemas.openxmlformats.org/officeDocument/2006/relationships/tags" Target="../tags/tag23.xml"/><Relationship Id="rId6" Type="http://schemas.openxmlformats.org/officeDocument/2006/relationships/hyperlink" Target="http://www.ech.ch/vechweb/page?p=dossier&amp;documentNumber=eCH-0049" TargetMode="External"/><Relationship Id="rId11" Type="http://schemas.openxmlformats.org/officeDocument/2006/relationships/hyperlink" Target="http://www.ech.ch/vechweb/page?p=dossier&amp;documentNumber=eCH-0139" TargetMode="External"/><Relationship Id="rId5" Type="http://schemas.openxmlformats.org/officeDocument/2006/relationships/hyperlink" Target="http://www.ech.ch/vechweb/page?p=dossier&amp;documentNumber=eCH-0145" TargetMode="External"/><Relationship Id="rId15" Type="http://schemas.openxmlformats.org/officeDocument/2006/relationships/hyperlink" Target="http://www.ech.ch/vechweb/page?p=dossier&amp;documentNumber=eCH-0158" TargetMode="External"/><Relationship Id="rId10" Type="http://schemas.openxmlformats.org/officeDocument/2006/relationships/hyperlink" Target="http://www.ech.ch/vechweb/page?p=dossier&amp;documentNumber=eCH-0142" TargetMode="External"/><Relationship Id="rId19" Type="http://schemas.openxmlformats.org/officeDocument/2006/relationships/hyperlink" Target="http://www.ech.ch/vechweb/page?p=dossier&amp;documentNumber=eCH-0070" TargetMode="External"/><Relationship Id="rId4" Type="http://schemas.openxmlformats.org/officeDocument/2006/relationships/hyperlink" Target="http://www.ech.ch/vechweb/page?p=dossier&amp;documentNumber=eCH-0138" TargetMode="External"/><Relationship Id="rId9" Type="http://schemas.openxmlformats.org/officeDocument/2006/relationships/hyperlink" Target="http://www.ech.ch/vechweb/page?p=dossier&amp;documentNumber=eCH-0074" TargetMode="External"/><Relationship Id="rId14" Type="http://schemas.openxmlformats.org/officeDocument/2006/relationships/hyperlink" Target="http://www.ech.ch/vechweb/page?p=dossier&amp;documentNumber=eCH-0088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4.tiff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ch.ch/vechweb/page?p=dossier&amp;documentNumber=eCH-0158&amp;documentVersion=1.1" TargetMode="External"/><Relationship Id="rId3" Type="http://schemas.openxmlformats.org/officeDocument/2006/relationships/notesSlide" Target="../notesSlides/notesSlide20.xml"/><Relationship Id="rId7" Type="http://schemas.openxmlformats.org/officeDocument/2006/relationships/hyperlink" Target="https://www.ech.ch/vechweb/page?p=dossier&amp;documentNumber=eCH-0074&amp;documentVersion=2.1" TargetMode="Externa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9.png"/><Relationship Id="rId11" Type="http://schemas.openxmlformats.org/officeDocument/2006/relationships/hyperlink" Target="https://www.ech.ch/vechweb/page?p=dossier&amp;documentNumber=eCH-0145&amp;documentVersion=1.1" TargetMode="External"/><Relationship Id="rId5" Type="http://schemas.openxmlformats.org/officeDocument/2006/relationships/image" Target="../media/image8.jpeg"/><Relationship Id="rId10" Type="http://schemas.openxmlformats.org/officeDocument/2006/relationships/hyperlink" Target="https://www.ech.ch/vechweb/page?p=dossier&amp;documentNumber=eCH-0070&amp;documentVersion=4.00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s://www.ech.ch/vechweb/page?p=dossier&amp;documentNumber=eCH-0073&amp;documentVersion=2.00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s://www.ech.ch/vechweb/page?p=dossier&amp;documentNumber=eCH-0074&amp;documentVersion=2.1" TargetMode="External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1.png"/><Relationship Id="rId12" Type="http://schemas.openxmlformats.org/officeDocument/2006/relationships/hyperlink" Target="https://www.ech.ch/vechweb/page?p=dossier&amp;documentNumber=eCH-0073&amp;documentVersion=2.00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6.png"/><Relationship Id="rId11" Type="http://schemas.openxmlformats.org/officeDocument/2006/relationships/hyperlink" Target="https://www.ech.ch/vechweb/page?p=dossier&amp;documentNumber=eCH-0145&amp;documentVersion=1.1" TargetMode="External"/><Relationship Id="rId5" Type="http://schemas.openxmlformats.org/officeDocument/2006/relationships/image" Target="../media/image1.png"/><Relationship Id="rId10" Type="http://schemas.openxmlformats.org/officeDocument/2006/relationships/hyperlink" Target="https://www.ech.ch/vechweb/page?p=dossier&amp;documentNumber=eCH-0070&amp;documentVersion=4.00" TargetMode="External"/><Relationship Id="rId4" Type="http://schemas.openxmlformats.org/officeDocument/2006/relationships/image" Target="../media/image4.tiff"/><Relationship Id="rId9" Type="http://schemas.openxmlformats.org/officeDocument/2006/relationships/image" Target="../media/image13.png"/><Relationship Id="rId14" Type="http://schemas.openxmlformats.org/officeDocument/2006/relationships/hyperlink" Target="https://www.ech.ch/vechweb/page?p=dossier&amp;documentNumber=eCH-0158&amp;documentVersion=1.1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h.ch/vechweb/page?p=dossier&amp;documentNumber=eCH-0143" TargetMode="External"/><Relationship Id="rId13" Type="http://schemas.openxmlformats.org/officeDocument/2006/relationships/hyperlink" Target="http://www.ech.ch/vechweb/page?p=dossier&amp;documentNumber=eCH-0186" TargetMode="External"/><Relationship Id="rId18" Type="http://schemas.openxmlformats.org/officeDocument/2006/relationships/hyperlink" Target="http://www.ech.ch/vechweb/page?p=dossier&amp;documentNumber=eCH-0140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ech-bpm.ch/" TargetMode="External"/><Relationship Id="rId12" Type="http://schemas.openxmlformats.org/officeDocument/2006/relationships/hyperlink" Target="http://www.ech.ch/vechweb/page?p=dossier&amp;documentNumber=eCH-0088" TargetMode="External"/><Relationship Id="rId17" Type="http://schemas.openxmlformats.org/officeDocument/2006/relationships/hyperlink" Target="http://www.ech.ch/vechweb/page?p=dossier&amp;documentNumber=eCH-0073" TargetMode="External"/><Relationship Id="rId2" Type="http://schemas.openxmlformats.org/officeDocument/2006/relationships/slideLayout" Target="../slideLayouts/slideLayout7.xml"/><Relationship Id="rId16" Type="http://schemas.openxmlformats.org/officeDocument/2006/relationships/hyperlink" Target="http://www.ech.ch/vechweb/page?p=dossier&amp;documentNumber=eCH-0070" TargetMode="External"/><Relationship Id="rId20" Type="http://schemas.openxmlformats.org/officeDocument/2006/relationships/hyperlink" Target="http://www.ech.ch/vechweb/page?p=dossier&amp;documentNumber=eCH-0158" TargetMode="External"/><Relationship Id="rId1" Type="http://schemas.openxmlformats.org/officeDocument/2006/relationships/tags" Target="../tags/tag27.xml"/><Relationship Id="rId6" Type="http://schemas.openxmlformats.org/officeDocument/2006/relationships/hyperlink" Target="http://www.ech.ch/vechweb/page?p=dossier&amp;documentNumber=eCH-0049" TargetMode="External"/><Relationship Id="rId11" Type="http://schemas.openxmlformats.org/officeDocument/2006/relationships/hyperlink" Target="http://www.ech.ch/vechweb/page?p=dossier&amp;documentNumber=eCH-0141" TargetMode="External"/><Relationship Id="rId5" Type="http://schemas.openxmlformats.org/officeDocument/2006/relationships/hyperlink" Target="http://www.ech.ch/vechweb/page?p=dossier&amp;documentNumber=eCH-0145" TargetMode="External"/><Relationship Id="rId15" Type="http://schemas.openxmlformats.org/officeDocument/2006/relationships/hyperlink" Target="http://www.ech.ch/vechweb/page?p=dossier&amp;documentNumber=eCH-0176" TargetMode="External"/><Relationship Id="rId10" Type="http://schemas.openxmlformats.org/officeDocument/2006/relationships/hyperlink" Target="http://www.ech.ch/vechweb/page?p=dossier&amp;documentNumber=eCH-0139" TargetMode="External"/><Relationship Id="rId19" Type="http://schemas.openxmlformats.org/officeDocument/2006/relationships/hyperlink" Target="http://www.ech.ch/vechweb/page?p=dossier&amp;documentNumber=eCH-0074" TargetMode="External"/><Relationship Id="rId4" Type="http://schemas.openxmlformats.org/officeDocument/2006/relationships/hyperlink" Target="http://www.ech.ch/vechweb/page?p=dossier&amp;documentNumber=eCH-0138" TargetMode="External"/><Relationship Id="rId9" Type="http://schemas.openxmlformats.org/officeDocument/2006/relationships/hyperlink" Target="http://www.ech.ch/vechweb/page?p=dossier&amp;documentNumber=eCH-0142" TargetMode="External"/><Relationship Id="rId14" Type="http://schemas.openxmlformats.org/officeDocument/2006/relationships/hyperlink" Target="http://www.ech.ch/vechweb/page?p=dossier&amp;documentNumber=eCH-0126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3.xml"/><Relationship Id="rId7" Type="http://schemas.openxmlformats.org/officeDocument/2006/relationships/hyperlink" Target="https://www.ech.ch/vechweb/page?p=dossier&amp;documentNumber=eCH-0158&amp;documentVersion=1.1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hyperlink" Target="https://www.ech.ch/vechweb/page?p=dossier&amp;documentNumber=eCH-0074&amp;documentVersion=2.1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8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.tif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hyperlink" Target="https://www.ech.ch/vechweb/page?p=dossier&amp;documentNumber=eCH-0158&amp;documentVersion=1.1" TargetMode="External"/><Relationship Id="rId5" Type="http://schemas.openxmlformats.org/officeDocument/2006/relationships/hyperlink" Target="https://www.ech.ch/vechweb/page?p=dossier&amp;documentNumber=eCH-0074&amp;documentVersion=2.1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image" Target="../media/image1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image" Target="../media/image13.png"/><Relationship Id="rId5" Type="http://schemas.openxmlformats.org/officeDocument/2006/relationships/image" Target="../media/image4.tiff"/><Relationship Id="rId4" Type="http://schemas.openxmlformats.org/officeDocument/2006/relationships/image" Target="../media/image1.png"/><Relationship Id="rId9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h-bpm.ch/de/content/standards-hilfsmitte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://www.ech.ch/" TargetMode="External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004767"/>
              </p:ext>
            </p:extLst>
          </p:nvPr>
        </p:nvGraphicFramePr>
        <p:xfrm>
          <a:off x="1970087" y="1814513"/>
          <a:ext cx="8064500" cy="407173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728107"/>
                <a:gridCol w="6336393"/>
              </a:tblGrid>
              <a:tr h="3093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de-CH" sz="11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Beilage zu </a:t>
                      </a:r>
                      <a:r>
                        <a:rPr lang="de-CH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Geschäftsdokumentation „Digitale vernetzte Verwaltung Schweiz“</a:t>
                      </a:r>
                      <a:endParaRPr lang="de-CH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62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eCH-Nummer</a:t>
                      </a:r>
                      <a:endParaRPr lang="de-CH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eCH-0202</a:t>
                      </a:r>
                      <a:endParaRPr lang="de-CH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62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Kategorie</a:t>
                      </a:r>
                      <a:endParaRPr lang="de-CH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Hilfsmittel</a:t>
                      </a:r>
                      <a:endParaRPr lang="de-CH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62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Version</a:t>
                      </a:r>
                      <a:endParaRPr lang="de-CH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44448" marR="44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5253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endParaRPr lang="de-CH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Genehmigt</a:t>
                      </a:r>
                      <a:endParaRPr lang="de-CH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62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Beschluss am</a:t>
                      </a:r>
                      <a:endParaRPr lang="de-CH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2017-09-06</a:t>
                      </a:r>
                      <a:endParaRPr lang="de-CH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62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Ausgabedatum</a:t>
                      </a:r>
                      <a:endParaRPr lang="de-CH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2017-09-25</a:t>
                      </a:r>
                      <a:endParaRPr lang="de-CH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62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Sprachen</a:t>
                      </a:r>
                      <a:endParaRPr lang="de-CH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Deutsch (Original), Französisch (Übersetzung)</a:t>
                      </a:r>
                      <a:endParaRPr lang="de-CH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5369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Autoren</a:t>
                      </a:r>
                      <a:endParaRPr lang="de-CH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Fachgruppe Geschäftsprozesse</a:t>
                      </a:r>
                    </a:p>
                    <a:p>
                      <a:r>
                        <a:rPr lang="de-CH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Nina Klingler, </a:t>
                      </a:r>
                      <a:r>
                        <a:rPr lang="de-CH" sz="11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nk</a:t>
                      </a:r>
                      <a:r>
                        <a:rPr lang="de-CH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1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consulting</a:t>
                      </a:r>
                      <a:r>
                        <a:rPr lang="de-CH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GmbH, </a:t>
                      </a:r>
                      <a:r>
                        <a:rPr lang="de-CH" sz="1100" u="sng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"/>
                        </a:rPr>
                        <a:t>nina.klingler@nkconsulting.ch</a:t>
                      </a:r>
                      <a:r>
                        <a:rPr lang="de-CH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(Beilagen 1 und 2)</a:t>
                      </a:r>
                    </a:p>
                    <a:p>
                      <a:r>
                        <a:rPr lang="de-CH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Thomas Schärli, </a:t>
                      </a:r>
                      <a:r>
                        <a:rPr lang="de-CH" sz="11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schärli</a:t>
                      </a:r>
                      <a:r>
                        <a:rPr lang="de-CH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1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share</a:t>
                      </a:r>
                      <a:r>
                        <a:rPr lang="de-CH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CH" sz="1100" u="sng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/>
                        </a:rPr>
                        <a:t>thomas.schaerli@gmail.com</a:t>
                      </a:r>
                      <a:r>
                        <a:rPr lang="de-CH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(Beilagen 1 und 2)</a:t>
                      </a:r>
                    </a:p>
                    <a:p>
                      <a:r>
                        <a:rPr lang="de-CH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Marc Schaffroth, Informatiksteuerungsorgan des Bundes, </a:t>
                      </a:r>
                      <a:r>
                        <a:rPr lang="de-CH" sz="1100" u="sng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/>
                        </a:rPr>
                        <a:t>marc.schaffroth@isb.admin.ch</a:t>
                      </a:r>
                      <a:r>
                        <a:rPr lang="de-CH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(Einführungsdokument) </a:t>
                      </a:r>
                      <a:endParaRPr lang="de-CH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0311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Herausgeber / Vertrieb</a:t>
                      </a:r>
                      <a:endParaRPr lang="de-CH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Verein eCH, Mainaustrasse 30, Postfach, 8034 Zürich</a:t>
                      </a:r>
                    </a:p>
                    <a:p>
                      <a:pPr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044 388 74 64, F 044 388 71 80</a:t>
                      </a:r>
                    </a:p>
                    <a:p>
                      <a:pPr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1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www.ech.ch</a:t>
                      </a:r>
                      <a:r>
                        <a:rPr lang="de-CH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de-CH" sz="11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info@ech.ch</a:t>
                      </a:r>
                      <a:endParaRPr lang="de-CH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itel 1"/>
          <p:cNvSpPr txBox="1">
            <a:spLocks/>
          </p:cNvSpPr>
          <p:nvPr/>
        </p:nvSpPr>
        <p:spPr bwMode="auto">
          <a:xfrm>
            <a:off x="1968501" y="1087438"/>
            <a:ext cx="8140700" cy="434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100" b="1" dirty="0" smtClean="0">
                <a:cs typeface="Times New Roman" pitchFamily="18" charset="0"/>
              </a:rPr>
              <a:t>Beilage zu eCH-0202 </a:t>
            </a:r>
            <a:r>
              <a:rPr lang="de-CH" sz="2100" b="1" dirty="0"/>
              <a:t>Geschäftsdokumentation „Digitale vernetzte Verwaltung Schweiz“</a:t>
            </a:r>
            <a:endParaRPr lang="de-CH" altLang="de-DE" sz="2100" b="1" dirty="0"/>
          </a:p>
        </p:txBody>
      </p:sp>
    </p:spTree>
    <p:extLst>
      <p:ext uri="{BB962C8B-B14F-4D97-AF65-F5344CB8AC3E}">
        <p14:creationId xmlns:p14="http://schemas.microsoft.com/office/powerpoint/2010/main" val="1824713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7528" y="3544987"/>
            <a:ext cx="11464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800" dirty="0"/>
              <a:t>eine </a:t>
            </a:r>
            <a:r>
              <a:rPr lang="de-CH" sz="2800" dirty="0">
                <a:solidFill>
                  <a:srgbClr val="BC0202"/>
                </a:solidFill>
              </a:rPr>
              <a:t>Prozessarchitektur</a:t>
            </a:r>
            <a:r>
              <a:rPr lang="de-CH" sz="2800" dirty="0">
                <a:solidFill>
                  <a:srgbClr val="CC0099"/>
                </a:solidFill>
              </a:rPr>
              <a:t> </a:t>
            </a:r>
            <a:r>
              <a:rPr lang="de-CH" sz="2800" dirty="0"/>
              <a:t>(Aufgaben- / Service- / Prozesslandkarte) und eine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3859" y="1055835"/>
            <a:ext cx="11918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/>
              <a:t>Womit beginnen?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7529" y="4138339"/>
            <a:ext cx="11296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rgbClr val="BC0202"/>
                </a:solidFill>
              </a:rPr>
              <a:t>Prozessbeschreibungen</a:t>
            </a:r>
            <a:r>
              <a:rPr lang="de-CH" sz="2800" b="1" dirty="0"/>
              <a:t>.</a:t>
            </a:r>
          </a:p>
          <a:p>
            <a:endParaRPr lang="de-CH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3850" y="2872566"/>
            <a:ext cx="1056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Ich brauche </a:t>
            </a:r>
            <a:r>
              <a:rPr lang="de-CH" sz="2800" b="1" dirty="0"/>
              <a:t>minimal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935583" y="1899643"/>
            <a:ext cx="7147560" cy="1005222"/>
          </a:xfrm>
          <a:prstGeom prst="wedgeRoundRectCallout">
            <a:avLst>
              <a:gd name="adj1" fmla="val -59467"/>
              <a:gd name="adj2" fmla="val 120882"/>
              <a:gd name="adj3" fmla="val 16667"/>
            </a:avLst>
          </a:prstGeom>
          <a:noFill/>
          <a:ln w="28575">
            <a:solidFill>
              <a:srgbClr val="BC0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Die Aufgaben, Leistungen und Geschäftsprozesse sind bekannt, benannt und strukturiert.</a:t>
            </a:r>
            <a:endParaRPr lang="de-DE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ounded Rectangular Callout 6"/>
          <p:cNvSpPr/>
          <p:nvPr/>
        </p:nvSpPr>
        <p:spPr>
          <a:xfrm>
            <a:off x="2788920" y="5240587"/>
            <a:ext cx="9235091" cy="1456266"/>
          </a:xfrm>
          <a:prstGeom prst="wedgeRoundRectCallout">
            <a:avLst>
              <a:gd name="adj1" fmla="val -41871"/>
              <a:gd name="adj2" fmla="val -85742"/>
              <a:gd name="adj3" fmla="val 16667"/>
            </a:avLst>
          </a:prstGeom>
          <a:noFill/>
          <a:ln w="28575">
            <a:solidFill>
              <a:srgbClr val="BC0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 Prozess sind die Prozessverantwortlichen, das Prozess auslösende Ereignis, die Prozessaktivitäten, das Prozessergebnis und die für die Prozessausführung benötigten Ressourcen bekannt .</a:t>
            </a:r>
            <a:endParaRPr lang="de-DE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" name="Bild 9"/>
          <p:cNvPicPr>
            <a:picLocks noChangeAspect="1"/>
          </p:cNvPicPr>
          <p:nvPr/>
        </p:nvPicPr>
        <p:blipFill rotWithShape="1">
          <a:blip r:embed="rId4"/>
          <a:srcRect l="26456" t="35277" r="3432" b="21953"/>
          <a:stretch/>
        </p:blipFill>
        <p:spPr>
          <a:xfrm>
            <a:off x="273859" y="57152"/>
            <a:ext cx="792336" cy="348283"/>
          </a:xfrm>
          <a:prstGeom prst="rect">
            <a:avLst/>
          </a:prstGeom>
        </p:spPr>
      </p:pic>
      <p:sp>
        <p:nvSpPr>
          <p:cNvPr id="13" name="TextBox 3"/>
          <p:cNvSpPr txBox="1"/>
          <p:nvPr/>
        </p:nvSpPr>
        <p:spPr>
          <a:xfrm>
            <a:off x="1578430" y="0"/>
            <a:ext cx="7756070" cy="369332"/>
          </a:xfrm>
          <a:prstGeom prst="rect">
            <a:avLst/>
          </a:prstGeom>
          <a:solidFill>
            <a:srgbClr val="BC02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rgbClr val="FFFFFF"/>
                </a:solidFill>
              </a:rPr>
              <a:t>eCH-0202 Geschäftsdokumentation «Vernetzte digitale Verwaltung Schweiz»</a:t>
            </a:r>
          </a:p>
        </p:txBody>
      </p:sp>
      <p:cxnSp>
        <p:nvCxnSpPr>
          <p:cNvPr id="18" name="Gerade Verbindung 13"/>
          <p:cNvCxnSpPr/>
          <p:nvPr/>
        </p:nvCxnSpPr>
        <p:spPr>
          <a:xfrm flipV="1">
            <a:off x="0" y="391704"/>
            <a:ext cx="12192000" cy="9071"/>
          </a:xfrm>
          <a:prstGeom prst="line">
            <a:avLst/>
          </a:prstGeom>
          <a:ln>
            <a:solidFill>
              <a:srgbClr val="8F01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2"/>
          <p:cNvSpPr txBox="1"/>
          <p:nvPr/>
        </p:nvSpPr>
        <p:spPr>
          <a:xfrm>
            <a:off x="9588500" y="-92333"/>
            <a:ext cx="26035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/>
              <a:t>Einführung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732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8" y="2394407"/>
            <a:ext cx="1145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Der Verein </a:t>
            </a:r>
            <a:r>
              <a:rPr lang="de-CH" sz="2800" dirty="0" err="1"/>
              <a:t>eCH</a:t>
            </a:r>
            <a:r>
              <a:rPr lang="de-CH" sz="2800" dirty="0"/>
              <a:t> stellt Standards, Hilfsmittel und Best Practices zur Verfügung.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588" y="1114965"/>
            <a:ext cx="12137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/>
              <a:t>Wie hilft mir </a:t>
            </a:r>
            <a:r>
              <a:rPr lang="de-CH" sz="3600" b="1" dirty="0" err="1"/>
              <a:t>eCH</a:t>
            </a:r>
            <a:r>
              <a:rPr lang="de-CH" sz="3600" b="1" dirty="0"/>
              <a:t> beim Aufbau der Geschäftsdokumentation?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588" y="3550738"/>
            <a:ext cx="7168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Diese werden im Folgenden vorgestellt.</a:t>
            </a:r>
          </a:p>
        </p:txBody>
      </p:sp>
      <p:pic>
        <p:nvPicPr>
          <p:cNvPr id="9" name="Bild 9"/>
          <p:cNvPicPr>
            <a:picLocks noChangeAspect="1"/>
          </p:cNvPicPr>
          <p:nvPr/>
        </p:nvPicPr>
        <p:blipFill rotWithShape="1">
          <a:blip r:embed="rId4"/>
          <a:srcRect l="26456" t="35277" r="3432" b="21953"/>
          <a:stretch/>
        </p:blipFill>
        <p:spPr>
          <a:xfrm>
            <a:off x="273859" y="57152"/>
            <a:ext cx="792336" cy="348283"/>
          </a:xfrm>
          <a:prstGeom prst="rect">
            <a:avLst/>
          </a:prstGeom>
        </p:spPr>
      </p:pic>
      <p:sp>
        <p:nvSpPr>
          <p:cNvPr id="14" name="TextBox 3"/>
          <p:cNvSpPr txBox="1"/>
          <p:nvPr/>
        </p:nvSpPr>
        <p:spPr>
          <a:xfrm>
            <a:off x="1578430" y="0"/>
            <a:ext cx="7756070" cy="369332"/>
          </a:xfrm>
          <a:prstGeom prst="rect">
            <a:avLst/>
          </a:prstGeom>
          <a:solidFill>
            <a:srgbClr val="BC02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rgbClr val="FFFFFF"/>
                </a:solidFill>
              </a:rPr>
              <a:t>eCH-0202 Geschäftsdokumentation «Vernetzte digitale Verwaltung Schweiz»</a:t>
            </a:r>
          </a:p>
        </p:txBody>
      </p:sp>
      <p:cxnSp>
        <p:nvCxnSpPr>
          <p:cNvPr id="15" name="Gerade Verbindung 13"/>
          <p:cNvCxnSpPr/>
          <p:nvPr/>
        </p:nvCxnSpPr>
        <p:spPr>
          <a:xfrm flipV="1">
            <a:off x="0" y="391704"/>
            <a:ext cx="12192000" cy="9071"/>
          </a:xfrm>
          <a:prstGeom prst="line">
            <a:avLst/>
          </a:prstGeom>
          <a:ln>
            <a:solidFill>
              <a:srgbClr val="8F01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12"/>
          <p:cNvSpPr txBox="1"/>
          <p:nvPr/>
        </p:nvSpPr>
        <p:spPr>
          <a:xfrm>
            <a:off x="9588500" y="-92333"/>
            <a:ext cx="26035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/>
              <a:t>Einführung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159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4158" y="343867"/>
            <a:ext cx="5971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>
                <a:hlinkClick r:id="rId3"/>
              </a:rPr>
              <a:t>eCH-0203 Ergebnisübersicht</a:t>
            </a:r>
            <a:endParaRPr lang="de-CH" sz="3600" b="1" dirty="0"/>
          </a:p>
        </p:txBody>
      </p:sp>
      <p:sp>
        <p:nvSpPr>
          <p:cNvPr id="102" name="Auf der gleichen Seite des Rechtecks liegende Ecken abrunden 44"/>
          <p:cNvSpPr/>
          <p:nvPr/>
        </p:nvSpPr>
        <p:spPr bwMode="auto">
          <a:xfrm>
            <a:off x="1837534" y="903143"/>
            <a:ext cx="2805306" cy="6034162"/>
          </a:xfrm>
          <a:prstGeom prst="round2SameRect">
            <a:avLst>
              <a:gd name="adj1" fmla="val 9396"/>
              <a:gd name="adj2" fmla="val 0"/>
            </a:avLst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36000" tIns="0" rIns="36000" bIns="36000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100" b="1" kern="0" dirty="0">
                <a:solidFill>
                  <a:srgbClr val="000000"/>
                </a:solidFill>
                <a:latin typeface="+mn-lt"/>
                <a:cs typeface="Arial" charset="0"/>
              </a:rPr>
              <a:t>Produktion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100" i="1" kern="0" dirty="0">
                <a:solidFill>
                  <a:srgbClr val="000000"/>
                </a:solidFill>
                <a:latin typeface="+mn-lt"/>
                <a:cs typeface="Arial" charset="0"/>
              </a:rPr>
              <a:t>vernetzte Vertriebsstrukturen</a:t>
            </a:r>
          </a:p>
        </p:txBody>
      </p:sp>
      <p:sp>
        <p:nvSpPr>
          <p:cNvPr id="103" name="Auf der gleichen Seite des Rechtecks liegende Ecken abrunden 49"/>
          <p:cNvSpPr/>
          <p:nvPr/>
        </p:nvSpPr>
        <p:spPr bwMode="auto">
          <a:xfrm>
            <a:off x="4706223" y="908715"/>
            <a:ext cx="1763664" cy="6028590"/>
          </a:xfrm>
          <a:prstGeom prst="round2SameRect">
            <a:avLst>
              <a:gd name="adj1" fmla="val 15621"/>
              <a:gd name="adj2" fmla="val 0"/>
            </a:avLst>
          </a:prstGeom>
          <a:solidFill>
            <a:srgbClr val="BDE6E5"/>
          </a:solidFill>
          <a:ln w="3175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36000" tIns="0" rIns="36000" bIns="36000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1100" b="1" kern="0" dirty="0">
                <a:solidFill>
                  <a:srgbClr val="000000"/>
                </a:solidFill>
                <a:latin typeface="+mn-lt"/>
                <a:cs typeface="Arial" charset="0"/>
              </a:rPr>
              <a:t>Prozess-</a:t>
            </a:r>
            <a:br>
              <a:rPr lang="de-CH" sz="1100" b="1" kern="0" dirty="0">
                <a:solidFill>
                  <a:srgbClr val="000000"/>
                </a:solidFill>
                <a:latin typeface="+mn-lt"/>
                <a:cs typeface="Arial" charset="0"/>
              </a:rPr>
            </a:br>
            <a:r>
              <a:rPr lang="de-CH" sz="1100" b="1" kern="0" dirty="0">
                <a:solidFill>
                  <a:srgbClr val="000000"/>
                </a:solidFill>
                <a:latin typeface="+mn-lt"/>
                <a:cs typeface="Arial" charset="0"/>
              </a:rPr>
              <a:t>management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509580" y="908507"/>
            <a:ext cx="2776236" cy="6028798"/>
            <a:chOff x="6509580" y="908507"/>
            <a:chExt cx="2776236" cy="6028798"/>
          </a:xfrm>
        </p:grpSpPr>
        <p:sp>
          <p:nvSpPr>
            <p:cNvPr id="104" name="Rechteck 42"/>
            <p:cNvSpPr/>
            <p:nvPr/>
          </p:nvSpPr>
          <p:spPr>
            <a:xfrm>
              <a:off x="6509580" y="960640"/>
              <a:ext cx="275090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CH" sz="1100" b="1" kern="0" dirty="0">
                  <a:solidFill>
                    <a:srgbClr val="000000"/>
                  </a:solidFill>
                  <a:latin typeface="+mn-lt"/>
                  <a:cs typeface="Arial" charset="0"/>
                </a:rPr>
                <a:t>Vertrieb</a:t>
              </a:r>
            </a:p>
            <a:p>
              <a:pPr marL="0" indent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CH" sz="1100" i="1" kern="0" dirty="0">
                  <a:solidFill>
                    <a:srgbClr val="000000"/>
                  </a:solidFill>
                  <a:latin typeface="+mn-lt"/>
                  <a:cs typeface="Arial" charset="0"/>
                </a:rPr>
                <a:t>vernetzte Vertriebsstrukturen</a:t>
              </a:r>
            </a:p>
          </p:txBody>
        </p:sp>
        <p:sp>
          <p:nvSpPr>
            <p:cNvPr id="105" name="Auf der gleichen Seite des Rechtecks liegende Ecken abrunden 48"/>
            <p:cNvSpPr/>
            <p:nvPr/>
          </p:nvSpPr>
          <p:spPr bwMode="auto">
            <a:xfrm>
              <a:off x="6514702" y="908507"/>
              <a:ext cx="2771114" cy="6028798"/>
            </a:xfrm>
            <a:prstGeom prst="round2SameRect">
              <a:avLst>
                <a:gd name="adj1" fmla="val 9396"/>
                <a:gd name="adj2" fmla="val 0"/>
              </a:avLst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 lIns="36000" tIns="0" rIns="36000" bIns="36000" rtlCol="0" anchor="t"/>
            <a:lstStyle/>
            <a:p>
              <a:pPr indent="107315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 sz="1200" b="1" kern="0" dirty="0">
                <a:solidFill>
                  <a:srgbClr val="000000"/>
                </a:solidFill>
                <a:latin typeface="+mn-lt"/>
                <a:cs typeface="Arial" charset="0"/>
              </a:endParaRPr>
            </a:p>
          </p:txBody>
        </p:sp>
      </p:grpSp>
      <p:sp>
        <p:nvSpPr>
          <p:cNvPr id="106" name="Auf der gleichen Seite des Rechtecks liegende Ecken abrunden 50"/>
          <p:cNvSpPr/>
          <p:nvPr/>
        </p:nvSpPr>
        <p:spPr bwMode="auto">
          <a:xfrm rot="16200000">
            <a:off x="4657512" y="305273"/>
            <a:ext cx="1652341" cy="8117235"/>
          </a:xfrm>
          <a:prstGeom prst="round2SameRect">
            <a:avLst>
              <a:gd name="adj1" fmla="val 10457"/>
              <a:gd name="adj2" fmla="val 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0" tIns="0" rIns="0" bIns="36000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1000" b="1" kern="0" dirty="0">
                <a:latin typeface="+mn-lt"/>
                <a:cs typeface="Arial" charset="0"/>
              </a:rPr>
              <a:t>Dokumentations-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1000" b="1" kern="0" dirty="0">
                <a:latin typeface="+mn-lt"/>
                <a:cs typeface="Arial" charset="0"/>
              </a:rPr>
              <a:t>vorgaben</a:t>
            </a:r>
          </a:p>
        </p:txBody>
      </p:sp>
      <p:sp>
        <p:nvSpPr>
          <p:cNvPr id="107" name="Auf der gleichen Seite des Rechtecks liegende Ecken abrunden 51"/>
          <p:cNvSpPr/>
          <p:nvPr/>
        </p:nvSpPr>
        <p:spPr bwMode="auto">
          <a:xfrm rot="16200000">
            <a:off x="4726599" y="1983318"/>
            <a:ext cx="1514167" cy="8117235"/>
          </a:xfrm>
          <a:prstGeom prst="round2SameRect">
            <a:avLst>
              <a:gd name="adj1" fmla="val 10457"/>
              <a:gd name="adj2" fmla="val 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0" tIns="0" rIns="0" bIns="36000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1000" b="1" kern="0" dirty="0">
                <a:latin typeface="+mn-lt"/>
                <a:cs typeface="Arial" charset="0"/>
              </a:rPr>
              <a:t>Konzepte / Referenzmodelle</a:t>
            </a:r>
          </a:p>
        </p:txBody>
      </p:sp>
      <p:sp>
        <p:nvSpPr>
          <p:cNvPr id="108" name="Auf der gleichen Seite des Rechtecks liegende Ecken abrunden 71"/>
          <p:cNvSpPr/>
          <p:nvPr/>
        </p:nvSpPr>
        <p:spPr bwMode="auto">
          <a:xfrm rot="16200000">
            <a:off x="5032998" y="-2143235"/>
            <a:ext cx="901376" cy="8117239"/>
          </a:xfrm>
          <a:prstGeom prst="round2SameRect">
            <a:avLst>
              <a:gd name="adj1" fmla="val 10457"/>
              <a:gd name="adj2" fmla="val 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0" tIns="0" rIns="0" bIns="36000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1000" b="1" kern="0" dirty="0">
                <a:latin typeface="+mn-lt"/>
                <a:cs typeface="Arial" charset="0"/>
              </a:rPr>
              <a:t>Referenz-Verzeichnisse</a:t>
            </a:r>
          </a:p>
        </p:txBody>
      </p:sp>
      <p:sp>
        <p:nvSpPr>
          <p:cNvPr id="109" name="Auf der gleichen Seite des Rechtecks liegende Ecken abrunden 76"/>
          <p:cNvSpPr/>
          <p:nvPr/>
        </p:nvSpPr>
        <p:spPr bwMode="auto">
          <a:xfrm rot="16200000">
            <a:off x="5004441" y="-1106569"/>
            <a:ext cx="958483" cy="8117235"/>
          </a:xfrm>
          <a:prstGeom prst="round2SameRect">
            <a:avLst>
              <a:gd name="adj1" fmla="val 10457"/>
              <a:gd name="adj2" fmla="val 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0" tIns="0" rIns="0" bIns="36000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1000" b="1" kern="0" dirty="0">
                <a:latin typeface="+mn-lt"/>
                <a:cs typeface="Arial" charset="0"/>
              </a:rPr>
              <a:t>Umsetzungs-hilfen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03226" y="5363041"/>
            <a:ext cx="7322738" cy="1389829"/>
            <a:chOff x="2003226" y="5363041"/>
            <a:chExt cx="7322738" cy="1389829"/>
          </a:xfrm>
        </p:grpSpPr>
        <p:sp>
          <p:nvSpPr>
            <p:cNvPr id="110" name="Rechteck 52">
              <a:hlinkClick r:id="rId4" highlightClick="1"/>
            </p:cNvPr>
            <p:cNvSpPr/>
            <p:nvPr/>
          </p:nvSpPr>
          <p:spPr bwMode="auto">
            <a:xfrm>
              <a:off x="2003226" y="6481762"/>
              <a:ext cx="7321779" cy="271108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solidFill>
                <a:srgbClr val="72706D">
                  <a:lumMod val="50000"/>
                  <a:lumOff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 lIns="72000" tIns="36000" rIns="3600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00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cs typeface="Arial" charset="0"/>
                </a:rPr>
                <a:t>eCH-0126 </a:t>
              </a:r>
              <a:r>
                <a:rPr kumimoji="0" lang="de-CH" sz="10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Arial" charset="0"/>
                </a:rPr>
                <a:t>Rahmenkonzept „Vernetzte Verwaltung Schweiz“</a:t>
              </a:r>
            </a:p>
          </p:txBody>
        </p:sp>
        <p:sp>
          <p:nvSpPr>
            <p:cNvPr id="111" name="Rechteck 53">
              <a:hlinkClick r:id="rId5" highlightClick="1"/>
            </p:cNvPr>
            <p:cNvSpPr/>
            <p:nvPr/>
          </p:nvSpPr>
          <p:spPr bwMode="auto">
            <a:xfrm>
              <a:off x="2003226" y="5685164"/>
              <a:ext cx="7322738" cy="766445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solidFill>
                <a:srgbClr val="72706D">
                  <a:lumMod val="50000"/>
                  <a:lumOff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 lIns="72000" tIns="36000" rIns="36000" bIns="36000"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00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cs typeface="Arial" charset="0"/>
                </a:rPr>
                <a:t>eCH-0176 </a:t>
              </a:r>
              <a:r>
                <a:rPr kumimoji="0" lang="de-CH" sz="10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Arial" charset="0"/>
                </a:rPr>
                <a:t>Referenzmodelle für eine „Vernetzte Verwaltung Schweiz“</a:t>
              </a:r>
            </a:p>
          </p:txBody>
        </p:sp>
        <p:sp>
          <p:nvSpPr>
            <p:cNvPr id="112" name="Rechteck 54"/>
            <p:cNvSpPr/>
            <p:nvPr/>
          </p:nvSpPr>
          <p:spPr bwMode="auto">
            <a:xfrm>
              <a:off x="2093366" y="5883252"/>
              <a:ext cx="2580536" cy="240340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lg" len="lg"/>
              <a:tailEnd type="none" w="lg" len="lg"/>
            </a:ln>
            <a:effectLst/>
          </p:spPr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CH" sz="800" kern="0" dirty="0">
                  <a:solidFill>
                    <a:srgbClr val="000000"/>
                  </a:solidFill>
                  <a:latin typeface="+mn-lt"/>
                  <a:cs typeface="Arial" charset="0"/>
                </a:rPr>
                <a:t>Das föderale Kooperationsmodell</a:t>
              </a:r>
            </a:p>
          </p:txBody>
        </p:sp>
        <p:sp>
          <p:nvSpPr>
            <p:cNvPr id="113" name="Rechteck 55"/>
            <p:cNvSpPr/>
            <p:nvPr/>
          </p:nvSpPr>
          <p:spPr bwMode="auto">
            <a:xfrm>
              <a:off x="4797498" y="5883252"/>
              <a:ext cx="1640069" cy="240340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lg" len="lg"/>
              <a:tailEnd type="none" w="lg" len="lg"/>
            </a:ln>
            <a:effectLst/>
          </p:spPr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CH" sz="800" kern="0" dirty="0">
                  <a:solidFill>
                    <a:srgbClr val="000000"/>
                  </a:solidFill>
                  <a:latin typeface="+mn-lt"/>
                  <a:cs typeface="Arial" charset="0"/>
                </a:rPr>
                <a:t>Das Konzept der Prozessmodularisierung</a:t>
              </a:r>
            </a:p>
          </p:txBody>
        </p:sp>
        <p:sp>
          <p:nvSpPr>
            <p:cNvPr id="114" name="Rechteck 56"/>
            <p:cNvSpPr/>
            <p:nvPr/>
          </p:nvSpPr>
          <p:spPr bwMode="auto">
            <a:xfrm>
              <a:off x="2093366" y="6153665"/>
              <a:ext cx="2580536" cy="240340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lg" len="lg"/>
              <a:tailEnd type="none" w="lg" len="lg"/>
            </a:ln>
            <a:effectLst/>
          </p:spPr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CH" sz="800" kern="0" dirty="0">
                  <a:solidFill>
                    <a:srgbClr val="000000"/>
                  </a:solidFill>
                  <a:latin typeface="+mn-lt"/>
                  <a:cs typeface="Arial" charset="0"/>
                </a:rPr>
                <a:t>Das Konzept der Leistungsarchitektur(en)</a:t>
              </a:r>
            </a:p>
          </p:txBody>
        </p:sp>
        <p:sp>
          <p:nvSpPr>
            <p:cNvPr id="115" name="Rechteck 57"/>
            <p:cNvSpPr/>
            <p:nvPr/>
          </p:nvSpPr>
          <p:spPr bwMode="auto">
            <a:xfrm>
              <a:off x="4797498" y="6153665"/>
              <a:ext cx="1640069" cy="240340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lg" len="lg"/>
              <a:tailEnd type="none" w="lg" len="lg"/>
            </a:ln>
            <a:effectLst/>
          </p:spPr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CH" sz="800" kern="0" dirty="0">
                  <a:solidFill>
                    <a:srgbClr val="000000"/>
                  </a:solidFill>
                  <a:latin typeface="+mn-lt"/>
                  <a:cs typeface="Arial" charset="0"/>
                </a:rPr>
                <a:t>Das Konzept der Prozessoperationalisierung</a:t>
              </a:r>
            </a:p>
          </p:txBody>
        </p:sp>
        <p:sp>
          <p:nvSpPr>
            <p:cNvPr id="116" name="Rechteck 58"/>
            <p:cNvSpPr/>
            <p:nvPr/>
          </p:nvSpPr>
          <p:spPr bwMode="auto">
            <a:xfrm>
              <a:off x="6595971" y="5883252"/>
              <a:ext cx="2558182" cy="240340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lg" len="lg"/>
              <a:tailEnd type="none" w="lg" len="lg"/>
            </a:ln>
            <a:effectLst/>
          </p:spPr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CH" sz="800" kern="0" dirty="0">
                  <a:solidFill>
                    <a:srgbClr val="000000"/>
                  </a:solidFill>
                  <a:latin typeface="+mn-lt"/>
                  <a:cs typeface="Arial" charset="0"/>
                </a:rPr>
                <a:t>Vertrieb öffentlicher Leistungen</a:t>
              </a:r>
            </a:p>
          </p:txBody>
        </p:sp>
        <p:sp>
          <p:nvSpPr>
            <p:cNvPr id="117" name="Rechteck 84">
              <a:hlinkClick r:id="rId4" highlightClick="1"/>
            </p:cNvPr>
            <p:cNvSpPr/>
            <p:nvPr/>
          </p:nvSpPr>
          <p:spPr bwMode="auto">
            <a:xfrm>
              <a:off x="2005522" y="5363041"/>
              <a:ext cx="7319484" cy="271108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solidFill>
                <a:srgbClr val="72706D">
                  <a:lumMod val="50000"/>
                  <a:lumOff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 lIns="72000" tIns="36000" rIns="3600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CH" sz="1000" kern="0" dirty="0">
                  <a:solidFill>
                    <a:srgbClr val="C00000"/>
                  </a:solidFill>
                  <a:latin typeface="+mn-lt"/>
                  <a:cs typeface="Arial" charset="0"/>
                </a:rPr>
                <a:t>eCH-0177 </a:t>
              </a:r>
              <a:r>
                <a:rPr lang="de-CH" sz="1000" kern="0" dirty="0">
                  <a:solidFill>
                    <a:srgbClr val="000000"/>
                  </a:solidFill>
                  <a:latin typeface="+mn-lt"/>
                  <a:cs typeface="Arial" charset="0"/>
                </a:rPr>
                <a:t>Informationsmodell zur Geschäftsabwicklung in einer „Vernetzten Verwaltung Schweiz “</a:t>
              </a:r>
            </a:p>
          </p:txBody>
        </p:sp>
      </p:grpSp>
      <p:sp>
        <p:nvSpPr>
          <p:cNvPr id="118" name="Rechteck 59">
            <a:hlinkClick r:id="rId6" highlightClick="1"/>
          </p:cNvPr>
          <p:cNvSpPr/>
          <p:nvPr/>
        </p:nvSpPr>
        <p:spPr bwMode="auto">
          <a:xfrm>
            <a:off x="1962401" y="4772280"/>
            <a:ext cx="7347110" cy="380872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36000" tIns="36000" rIns="36000" bIns="36000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eCH-0138 </a:t>
            </a:r>
            <a:r>
              <a:rPr kumimoji="0" lang="de-CH" sz="10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Rahmenkonzept zur Beschreibung und Dokumentation von Aufgaben, Leistungen, Prozessen und Zugangsstrukturen der öffentlichen Verwaltung der Schweiz</a:t>
            </a:r>
          </a:p>
        </p:txBody>
      </p:sp>
      <p:sp>
        <p:nvSpPr>
          <p:cNvPr id="119" name="Textfeld 60"/>
          <p:cNvSpPr txBox="1"/>
          <p:nvPr/>
        </p:nvSpPr>
        <p:spPr>
          <a:xfrm>
            <a:off x="2266644" y="4542708"/>
            <a:ext cx="713386" cy="24198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72000" tIns="36000" rIns="36000" bIns="36000" rtlCol="0">
            <a:spAutoFit/>
          </a:bodyPr>
          <a:lstStyle>
            <a:defPPr>
              <a:defRPr lang="de-CH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kumimoji="0" sz="1000" b="1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r>
              <a:rPr lang="de-CH" sz="1100" b="0" dirty="0">
                <a:latin typeface="+mn-lt"/>
              </a:rPr>
              <a:t>Aufgaben</a:t>
            </a:r>
          </a:p>
        </p:txBody>
      </p:sp>
      <p:sp>
        <p:nvSpPr>
          <p:cNvPr id="120" name="Textfeld 61"/>
          <p:cNvSpPr txBox="1"/>
          <p:nvPr/>
        </p:nvSpPr>
        <p:spPr>
          <a:xfrm>
            <a:off x="3579019" y="4542708"/>
            <a:ext cx="799949" cy="24198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72000" tIns="36000" rIns="36000" bIns="36000" rtlCol="0">
            <a:spAutoFit/>
          </a:bodyPr>
          <a:lstStyle>
            <a:defPPr>
              <a:defRPr lang="de-CH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kumimoji="0" sz="1000" b="1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r>
              <a:rPr lang="de-CH" sz="1100" b="0" dirty="0">
                <a:latin typeface="+mn-lt"/>
              </a:rPr>
              <a:t>Leistungen</a:t>
            </a:r>
          </a:p>
        </p:txBody>
      </p:sp>
      <p:sp>
        <p:nvSpPr>
          <p:cNvPr id="121" name="Textfeld 62"/>
          <p:cNvSpPr txBox="1"/>
          <p:nvPr/>
        </p:nvSpPr>
        <p:spPr>
          <a:xfrm>
            <a:off x="5262828" y="4542708"/>
            <a:ext cx="697357" cy="24198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72000" tIns="36000" rIns="36000" bIns="36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CH" sz="11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Prozesse</a:t>
            </a:r>
          </a:p>
        </p:txBody>
      </p:sp>
      <p:sp>
        <p:nvSpPr>
          <p:cNvPr id="122" name="Textfeld 63"/>
          <p:cNvSpPr txBox="1"/>
          <p:nvPr/>
        </p:nvSpPr>
        <p:spPr>
          <a:xfrm>
            <a:off x="6708803" y="4542708"/>
            <a:ext cx="1176655" cy="24198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72000" tIns="36000" rIns="36000" bIns="36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de-CH" sz="1100" kern="0" dirty="0">
                <a:latin typeface="+mn-lt"/>
                <a:ea typeface="+mj-ea"/>
                <a:cs typeface="+mj-cs"/>
              </a:rPr>
              <a:t>Leistungszugang</a:t>
            </a:r>
          </a:p>
        </p:txBody>
      </p:sp>
      <p:sp>
        <p:nvSpPr>
          <p:cNvPr id="123" name="Textfeld 64"/>
          <p:cNvSpPr txBox="1"/>
          <p:nvPr/>
        </p:nvSpPr>
        <p:spPr>
          <a:xfrm>
            <a:off x="8287874" y="4542708"/>
            <a:ext cx="721402" cy="24198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72000" tIns="36000" rIns="36000" bIns="36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de-CH" sz="1100" kern="0" dirty="0">
                <a:latin typeface="+mn-lt"/>
                <a:ea typeface="+mj-ea"/>
                <a:cs typeface="+mj-cs"/>
              </a:rPr>
              <a:t>Behörden</a:t>
            </a:r>
          </a:p>
        </p:txBody>
      </p:sp>
      <p:sp>
        <p:nvSpPr>
          <p:cNvPr id="124" name="Rechteck 65">
            <a:hlinkClick r:id="rId7" highlightClick="1"/>
          </p:cNvPr>
          <p:cNvSpPr/>
          <p:nvPr/>
        </p:nvSpPr>
        <p:spPr bwMode="auto">
          <a:xfrm>
            <a:off x="1962401" y="3614840"/>
            <a:ext cx="1321872" cy="934017"/>
          </a:xfrm>
          <a:prstGeom prst="rect">
            <a:avLst/>
          </a:prstGeom>
          <a:solidFill>
            <a:srgbClr val="FFFFFF">
              <a:alpha val="80000"/>
            </a:srgbClr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eCH-0139 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charset="0"/>
              </a:rPr>
              <a:t>Vorgaben zur Beschreibung von Aufgaben und Aufgabengliederungen</a:t>
            </a:r>
          </a:p>
        </p:txBody>
      </p:sp>
      <p:sp>
        <p:nvSpPr>
          <p:cNvPr id="125" name="Rechteck 66">
            <a:hlinkClick r:id="rId8" highlightClick="1"/>
          </p:cNvPr>
          <p:cNvSpPr/>
          <p:nvPr/>
        </p:nvSpPr>
        <p:spPr bwMode="auto">
          <a:xfrm>
            <a:off x="3318057" y="3614840"/>
            <a:ext cx="1321872" cy="934017"/>
          </a:xfrm>
          <a:prstGeom prst="rect">
            <a:avLst/>
          </a:prstGeom>
          <a:solidFill>
            <a:srgbClr val="FFFFFF">
              <a:alpha val="80000"/>
            </a:srgbClr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eCH-0073 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charset="0"/>
              </a:rPr>
              <a:t>Vorgaben zur Beschreibung von Leistungen</a:t>
            </a:r>
          </a:p>
        </p:txBody>
      </p:sp>
      <p:sp>
        <p:nvSpPr>
          <p:cNvPr id="126" name="Rechteck 67">
            <a:hlinkClick r:id="rId9" highlightClick="1"/>
          </p:cNvPr>
          <p:cNvSpPr/>
          <p:nvPr/>
        </p:nvSpPr>
        <p:spPr bwMode="auto">
          <a:xfrm>
            <a:off x="4762086" y="4098081"/>
            <a:ext cx="1698840" cy="450638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eCH-0140 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Vorgaben zur Beschreibung und Darstellung von Prozessen</a:t>
            </a:r>
          </a:p>
        </p:txBody>
      </p:sp>
      <p:sp>
        <p:nvSpPr>
          <p:cNvPr id="127" name="Rechteck 68">
            <a:hlinkClick r:id="rId10" highlightClick="1"/>
          </p:cNvPr>
          <p:cNvSpPr/>
          <p:nvPr/>
        </p:nvSpPr>
        <p:spPr bwMode="auto">
          <a:xfrm>
            <a:off x="6636194" y="3614840"/>
            <a:ext cx="1321872" cy="934017"/>
          </a:xfrm>
          <a:prstGeom prst="rect">
            <a:avLst/>
          </a:prstGeom>
          <a:solidFill>
            <a:srgbClr val="FFFFFF">
              <a:alpha val="80000"/>
            </a:srgbClr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eCH-0141 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Vorgaben zur Beschreibung und Gliederung des Leistungsangebots</a:t>
            </a:r>
          </a:p>
        </p:txBody>
      </p:sp>
      <p:sp>
        <p:nvSpPr>
          <p:cNvPr id="128" name="Rechteck 69">
            <a:hlinkClick r:id="rId11" highlightClick="1"/>
          </p:cNvPr>
          <p:cNvSpPr/>
          <p:nvPr/>
        </p:nvSpPr>
        <p:spPr bwMode="auto">
          <a:xfrm>
            <a:off x="7987639" y="4065478"/>
            <a:ext cx="1321872" cy="483378"/>
          </a:xfrm>
          <a:prstGeom prst="rect">
            <a:avLst/>
          </a:prstGeom>
          <a:solidFill>
            <a:srgbClr val="FFFFFF">
              <a:alpha val="80000"/>
            </a:srgbClr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eCH-0088 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Beschreibungsvorgaben für</a:t>
            </a:r>
            <a:r>
              <a:rPr kumimoji="0" lang="de-CH" sz="85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 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Behördengänge</a:t>
            </a:r>
          </a:p>
        </p:txBody>
      </p:sp>
      <p:sp>
        <p:nvSpPr>
          <p:cNvPr id="129" name="Rechteck 70">
            <a:hlinkClick r:id="rId12" highlightClick="1"/>
          </p:cNvPr>
          <p:cNvSpPr/>
          <p:nvPr/>
        </p:nvSpPr>
        <p:spPr bwMode="auto">
          <a:xfrm>
            <a:off x="4762086" y="3614840"/>
            <a:ext cx="1698840" cy="450638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eCH-0158 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BPMN-Modellierungskonventionen für die öffentliche Verwaltung</a:t>
            </a:r>
          </a:p>
        </p:txBody>
      </p:sp>
      <p:sp>
        <p:nvSpPr>
          <p:cNvPr id="130" name="Rechteck 83">
            <a:hlinkClick r:id="rId13" highlightClick="1"/>
          </p:cNvPr>
          <p:cNvSpPr/>
          <p:nvPr/>
        </p:nvSpPr>
        <p:spPr bwMode="auto">
          <a:xfrm>
            <a:off x="7990857" y="3614352"/>
            <a:ext cx="1318655" cy="413293"/>
          </a:xfrm>
          <a:prstGeom prst="rect">
            <a:avLst/>
          </a:prstGeom>
          <a:solidFill>
            <a:srgbClr val="FFFFFF">
              <a:alpha val="80000"/>
            </a:srgbClr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18000" tIns="36000" rIns="18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eCH-0186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 Beschrei-</a:t>
            </a:r>
            <a:r>
              <a:rPr kumimoji="0" lang="de-CH" sz="85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bungsvorgaben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 für Behörden</a:t>
            </a:r>
          </a:p>
        </p:txBody>
      </p:sp>
      <p:sp>
        <p:nvSpPr>
          <p:cNvPr id="131" name="Rechteck 77">
            <a:hlinkClick r:id="rId14" highlightClick="1"/>
          </p:cNvPr>
          <p:cNvSpPr/>
          <p:nvPr/>
        </p:nvSpPr>
        <p:spPr bwMode="auto">
          <a:xfrm>
            <a:off x="4771416" y="2528755"/>
            <a:ext cx="1698840" cy="448534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18000" tIns="36000" rIns="18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eCH-0143 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Organisationshandbuch Prozessmanagement</a:t>
            </a:r>
          </a:p>
        </p:txBody>
      </p:sp>
      <p:sp>
        <p:nvSpPr>
          <p:cNvPr id="132" name="Rechteck 79">
            <a:hlinkClick r:id="rId15" highlightClick="1"/>
          </p:cNvPr>
          <p:cNvSpPr/>
          <p:nvPr/>
        </p:nvSpPr>
        <p:spPr bwMode="auto">
          <a:xfrm>
            <a:off x="4771416" y="3040975"/>
            <a:ext cx="1698840" cy="350373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18000" tIns="36000" rIns="18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eCH-0074 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Geschäftsprozesse grafisch darstellen (BPMN)</a:t>
            </a:r>
          </a:p>
        </p:txBody>
      </p:sp>
      <p:sp>
        <p:nvSpPr>
          <p:cNvPr id="133" name="Rechteck 80">
            <a:hlinkClick r:id="rId16" highlightClick="1"/>
          </p:cNvPr>
          <p:cNvSpPr/>
          <p:nvPr/>
        </p:nvSpPr>
        <p:spPr bwMode="auto">
          <a:xfrm>
            <a:off x="6645524" y="2680935"/>
            <a:ext cx="1698840" cy="530284"/>
          </a:xfrm>
          <a:prstGeom prst="rect">
            <a:avLst/>
          </a:prstGeom>
          <a:solidFill>
            <a:srgbClr val="FFFFFF">
              <a:alpha val="80000"/>
            </a:srgbClr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18000" tIns="36000" rIns="18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eCH-0142 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Handbuch zur Optimierung des Zugangs zu öffentlichen Leistungen auf Behördenportalen</a:t>
            </a:r>
          </a:p>
        </p:txBody>
      </p:sp>
      <p:sp>
        <p:nvSpPr>
          <p:cNvPr id="134" name="Rechteck 72">
            <a:hlinkClick r:id="rId17" highlightClick="1"/>
          </p:cNvPr>
          <p:cNvSpPr/>
          <p:nvPr/>
        </p:nvSpPr>
        <p:spPr bwMode="auto">
          <a:xfrm>
            <a:off x="1967039" y="1518519"/>
            <a:ext cx="1321872" cy="748553"/>
          </a:xfrm>
          <a:prstGeom prst="rect">
            <a:avLst/>
          </a:prstGeom>
          <a:solidFill>
            <a:srgbClr val="FFFFFF">
              <a:alpha val="80000"/>
            </a:srgbClr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18000" tIns="36000" rIns="18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eCH-0145 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charset="0"/>
              </a:rPr>
              <a:t>Aufgabenlandkarte der öffentlichen Verwaltung der Schweiz</a:t>
            </a:r>
          </a:p>
        </p:txBody>
      </p:sp>
      <p:sp>
        <p:nvSpPr>
          <p:cNvPr id="135" name="Rechteck 73">
            <a:hlinkClick r:id="rId18" highlightClick="1"/>
          </p:cNvPr>
          <p:cNvSpPr/>
          <p:nvPr/>
        </p:nvSpPr>
        <p:spPr bwMode="auto">
          <a:xfrm>
            <a:off x="3318057" y="1518519"/>
            <a:ext cx="1321872" cy="748553"/>
          </a:xfrm>
          <a:prstGeom prst="rect">
            <a:avLst/>
          </a:prstGeom>
          <a:solidFill>
            <a:srgbClr val="FFFFFF">
              <a:alpha val="80000"/>
            </a:srgbClr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18000" tIns="36000" rIns="18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eCH-0070 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charset="0"/>
              </a:rPr>
              <a:t>Inventar der Leistungen der öffentlichen Verwaltung der Schweiz</a:t>
            </a:r>
          </a:p>
        </p:txBody>
      </p:sp>
      <p:sp>
        <p:nvSpPr>
          <p:cNvPr id="136" name="Rechteck 74">
            <a:hlinkClick r:id="rId19" highlightClick="1"/>
          </p:cNvPr>
          <p:cNvSpPr/>
          <p:nvPr/>
        </p:nvSpPr>
        <p:spPr bwMode="auto">
          <a:xfrm>
            <a:off x="6640833" y="1518519"/>
            <a:ext cx="2313278" cy="748553"/>
          </a:xfrm>
          <a:prstGeom prst="rect">
            <a:avLst/>
          </a:prstGeom>
          <a:solidFill>
            <a:srgbClr val="FFFFFF">
              <a:alpha val="80000"/>
            </a:srgbClr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18000" tIns="36000" rIns="18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eCH-0049 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Themenkataloge zur Gliederung des Leistungsangebots der öffentlichen Verwaltung der Schweiz</a:t>
            </a:r>
          </a:p>
        </p:txBody>
      </p:sp>
      <p:sp>
        <p:nvSpPr>
          <p:cNvPr id="137" name="Rechteck 75">
            <a:hlinkClick r:id="rId20" highlightClick="1"/>
          </p:cNvPr>
          <p:cNvSpPr/>
          <p:nvPr/>
        </p:nvSpPr>
        <p:spPr bwMode="auto">
          <a:xfrm>
            <a:off x="4766725" y="1520123"/>
            <a:ext cx="1698840" cy="746948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18000" tIns="36000" rIns="18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eCH-0204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/>
            </a:r>
            <a:b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</a:b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eCH-Prozessplattform</a:t>
            </a:r>
            <a:r>
              <a:rPr kumimoji="0" lang="de-CH" sz="85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/>
            </a:r>
            <a:br>
              <a:rPr kumimoji="0" lang="de-CH" sz="85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</a:b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  <a:hlinkClick r:id="rId20"/>
              </a:rPr>
              <a:t>www.ech-bpm.ch</a:t>
            </a:r>
            <a:r>
              <a:rPr kumimoji="0" lang="de-CH" sz="85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 </a:t>
            </a:r>
            <a:endParaRPr kumimoji="0" lang="de-CH" sz="85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 charset="0"/>
            </a:endParaRPr>
          </a:p>
        </p:txBody>
      </p:sp>
      <p:grpSp>
        <p:nvGrpSpPr>
          <p:cNvPr id="138" name="Group 137"/>
          <p:cNvGrpSpPr/>
          <p:nvPr/>
        </p:nvGrpSpPr>
        <p:grpSpPr>
          <a:xfrm>
            <a:off x="1254582" y="1541009"/>
            <a:ext cx="8458200" cy="3605556"/>
            <a:chOff x="1822907" y="1414009"/>
            <a:chExt cx="8458200" cy="3605556"/>
          </a:xfrm>
        </p:grpSpPr>
        <p:sp>
          <p:nvSpPr>
            <p:cNvPr id="139" name="Oval 138"/>
            <p:cNvSpPr/>
            <p:nvPr/>
          </p:nvSpPr>
          <p:spPr>
            <a:xfrm>
              <a:off x="1822907" y="1414009"/>
              <a:ext cx="8458200" cy="3605556"/>
            </a:xfrm>
            <a:prstGeom prst="ellipse">
              <a:avLst/>
            </a:prstGeom>
            <a:solidFill>
              <a:srgbClr val="FFCCFF">
                <a:alpha val="36078"/>
              </a:srgbClr>
            </a:solidFill>
            <a:ln w="28575">
              <a:solidFill>
                <a:srgbClr val="BC02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rgbClr val="FFFFFF"/>
                </a:solidFill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 rot="21207180">
              <a:off x="2662674" y="2358878"/>
              <a:ext cx="701933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3200" b="1" dirty="0">
                  <a:solidFill>
                    <a:srgbClr val="BC0202"/>
                  </a:solidFill>
                </a:rPr>
                <a:t>Relevante Standards und Hilfsmittel, um Geschäftsprozesse zu strukturieren und zu dokumentieren</a:t>
              </a:r>
            </a:p>
          </p:txBody>
        </p:sp>
      </p:grpSp>
      <p:pic>
        <p:nvPicPr>
          <p:cNvPr id="141" name="Bild 9"/>
          <p:cNvPicPr>
            <a:picLocks noChangeAspect="1"/>
          </p:cNvPicPr>
          <p:nvPr/>
        </p:nvPicPr>
        <p:blipFill rotWithShape="1">
          <a:blip r:embed="rId21"/>
          <a:srcRect l="26456" t="35277" r="3432" b="21953"/>
          <a:stretch/>
        </p:blipFill>
        <p:spPr>
          <a:xfrm>
            <a:off x="273859" y="57152"/>
            <a:ext cx="792336" cy="348283"/>
          </a:xfrm>
          <a:prstGeom prst="rect">
            <a:avLst/>
          </a:prstGeom>
        </p:spPr>
      </p:pic>
      <p:sp>
        <p:nvSpPr>
          <p:cNvPr id="142" name="TextBox 3"/>
          <p:cNvSpPr txBox="1"/>
          <p:nvPr/>
        </p:nvSpPr>
        <p:spPr>
          <a:xfrm>
            <a:off x="1578430" y="0"/>
            <a:ext cx="7756070" cy="369332"/>
          </a:xfrm>
          <a:prstGeom prst="rect">
            <a:avLst/>
          </a:prstGeom>
          <a:solidFill>
            <a:srgbClr val="BC02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rgbClr val="FFFFFF"/>
                </a:solidFill>
              </a:rPr>
              <a:t>eCH-0202 Geschäftsdokumentation «Vernetzte digitale Verwaltung Schweiz»</a:t>
            </a:r>
          </a:p>
        </p:txBody>
      </p:sp>
      <p:cxnSp>
        <p:nvCxnSpPr>
          <p:cNvPr id="143" name="Gerade Verbindung 13"/>
          <p:cNvCxnSpPr/>
          <p:nvPr/>
        </p:nvCxnSpPr>
        <p:spPr>
          <a:xfrm flipV="1">
            <a:off x="0" y="391704"/>
            <a:ext cx="12192000" cy="9071"/>
          </a:xfrm>
          <a:prstGeom prst="line">
            <a:avLst/>
          </a:prstGeom>
          <a:ln>
            <a:solidFill>
              <a:srgbClr val="8F01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feld 12"/>
          <p:cNvSpPr txBox="1"/>
          <p:nvPr/>
        </p:nvSpPr>
        <p:spPr>
          <a:xfrm>
            <a:off x="9588500" y="-92333"/>
            <a:ext cx="26035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/>
              <a:t>Einführung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346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6" grpId="0" animBg="1"/>
      <p:bldP spid="107" grpId="0" animBg="1"/>
      <p:bldP spid="108" grpId="0" animBg="1"/>
      <p:bldP spid="109" grpId="0" animBg="1"/>
      <p:bldP spid="118" grpId="0" animBg="1"/>
      <p:bldP spid="119" grpId="0"/>
      <p:bldP spid="120" grpId="0"/>
      <p:bldP spid="121" grpId="0"/>
      <p:bldP spid="122" grpId="0"/>
      <p:bldP spid="123" grpId="0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0" cy="11611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 rotWithShape="1">
          <a:blip r:embed="rId3"/>
          <a:srcRect l="26456" t="35277" r="3432" b="21953"/>
          <a:stretch/>
        </p:blipFill>
        <p:spPr>
          <a:xfrm>
            <a:off x="5059368" y="122212"/>
            <a:ext cx="1570033" cy="690131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0" y="3056164"/>
            <a:ext cx="12192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de-CH" sz="6000" b="1" dirty="0">
                <a:solidFill>
                  <a:srgbClr val="FFFFFF"/>
                </a:solidFill>
              </a:rPr>
              <a:t>TEIL 1</a:t>
            </a:r>
          </a:p>
          <a:p>
            <a:pPr algn="ctr">
              <a:spcBef>
                <a:spcPts val="1200"/>
              </a:spcBef>
            </a:pPr>
            <a:r>
              <a:rPr lang="de-CH" sz="6000" b="1" dirty="0">
                <a:solidFill>
                  <a:srgbClr val="FFFFFF"/>
                </a:solidFill>
              </a:rPr>
              <a:t>Einführung</a:t>
            </a:r>
          </a:p>
          <a:p>
            <a:pPr algn="ctr"/>
            <a:endParaRPr lang="de-CH" sz="6000" b="1" dirty="0">
              <a:solidFill>
                <a:srgbClr val="FFFFFF"/>
              </a:solidFill>
            </a:endParaRPr>
          </a:p>
          <a:p>
            <a:pPr algn="ctr"/>
            <a:endParaRPr lang="de-CH" sz="6000" b="1" dirty="0">
              <a:solidFill>
                <a:srgbClr val="FFFFFF"/>
              </a:solidFill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-1" y="6396335"/>
            <a:ext cx="12192001" cy="461665"/>
          </a:xfrm>
          <a:prstGeom prst="rect">
            <a:avLst/>
          </a:prstGeom>
          <a:solidFill>
            <a:srgbClr val="BC0202"/>
          </a:solidFill>
        </p:spPr>
        <p:txBody>
          <a:bodyPr wrap="square" rtlCol="0">
            <a:spAutoFit/>
          </a:bodyPr>
          <a:lstStyle/>
          <a:p>
            <a:pPr algn="ctr"/>
            <a:endParaRPr lang="de-CH" sz="2400" b="1" dirty="0">
              <a:solidFill>
                <a:srgbClr val="FFFFFF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1914071"/>
            <a:ext cx="12192000" cy="44903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Box 2"/>
          <p:cNvSpPr txBox="1"/>
          <p:nvPr/>
        </p:nvSpPr>
        <p:spPr>
          <a:xfrm>
            <a:off x="0" y="2905131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de-CH" sz="6000" b="1" dirty="0">
                <a:solidFill>
                  <a:srgbClr val="BC0202"/>
                </a:solidFill>
              </a:rPr>
              <a:t>TEIL 2</a:t>
            </a:r>
          </a:p>
          <a:p>
            <a:pPr algn="ctr"/>
            <a:r>
              <a:rPr lang="de-CH" sz="6000" b="1" dirty="0">
                <a:solidFill>
                  <a:srgbClr val="BC0202"/>
                </a:solidFill>
              </a:rPr>
              <a:t>Umsetzung</a:t>
            </a:r>
          </a:p>
        </p:txBody>
      </p:sp>
      <p:sp>
        <p:nvSpPr>
          <p:cNvPr id="10" name="TextBox 3"/>
          <p:cNvSpPr txBox="1"/>
          <p:nvPr/>
        </p:nvSpPr>
        <p:spPr>
          <a:xfrm>
            <a:off x="-2" y="1520257"/>
            <a:ext cx="12192001" cy="523220"/>
          </a:xfrm>
          <a:prstGeom prst="rect">
            <a:avLst/>
          </a:prstGeom>
          <a:solidFill>
            <a:srgbClr val="BC02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>
                <a:solidFill>
                  <a:srgbClr val="FFFFFF"/>
                </a:solidFill>
              </a:rPr>
              <a:t>eCH-0202 Geschäftsdokumentation «Vernetzte digitale Verwaltung Schweiz»</a:t>
            </a:r>
          </a:p>
        </p:txBody>
      </p:sp>
    </p:spTree>
    <p:extLst>
      <p:ext uri="{BB962C8B-B14F-4D97-AF65-F5344CB8AC3E}">
        <p14:creationId xmlns:p14="http://schemas.microsoft.com/office/powerpoint/2010/main" val="2176424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5657" y="839514"/>
            <a:ext cx="9742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/>
              <a:t>Leitbegriffe der Geschäftsprozessdokumentation</a:t>
            </a:r>
            <a:endParaRPr lang="de-CH" sz="3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3310128" y="2000654"/>
            <a:ext cx="2980944" cy="624707"/>
            <a:chOff x="3310128" y="1654287"/>
            <a:chExt cx="2980944" cy="624707"/>
          </a:xfrm>
        </p:grpSpPr>
        <p:sp>
          <p:nvSpPr>
            <p:cNvPr id="8" name="Rounded Rectangle 7"/>
            <p:cNvSpPr/>
            <p:nvPr/>
          </p:nvSpPr>
          <p:spPr>
            <a:xfrm>
              <a:off x="3310128" y="1654287"/>
              <a:ext cx="2980944" cy="624707"/>
            </a:xfrm>
            <a:prstGeom prst="round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140708" y="1735809"/>
              <a:ext cx="1976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400" dirty="0"/>
                <a:t>Gesetze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310128" y="3536060"/>
            <a:ext cx="2980944" cy="624707"/>
            <a:chOff x="3310128" y="3189693"/>
            <a:chExt cx="2980944" cy="624707"/>
          </a:xfrm>
        </p:grpSpPr>
        <p:sp>
          <p:nvSpPr>
            <p:cNvPr id="5" name="TextBox 4"/>
            <p:cNvSpPr txBox="1"/>
            <p:nvPr/>
          </p:nvSpPr>
          <p:spPr>
            <a:xfrm>
              <a:off x="4140708" y="3225217"/>
              <a:ext cx="18760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400" dirty="0"/>
                <a:t>Leistungen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310128" y="3189693"/>
              <a:ext cx="2980944" cy="624707"/>
            </a:xfrm>
            <a:prstGeom prst="round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310128" y="2746561"/>
            <a:ext cx="2980944" cy="624707"/>
            <a:chOff x="3310128" y="2400194"/>
            <a:chExt cx="2980944" cy="624707"/>
          </a:xfrm>
        </p:grpSpPr>
        <p:sp>
          <p:nvSpPr>
            <p:cNvPr id="4" name="TextBox 3"/>
            <p:cNvSpPr txBox="1"/>
            <p:nvPr/>
          </p:nvSpPr>
          <p:spPr>
            <a:xfrm>
              <a:off x="4140708" y="2503511"/>
              <a:ext cx="18760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400" dirty="0"/>
                <a:t>Aufgaben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310128" y="2400194"/>
              <a:ext cx="2980944" cy="624707"/>
            </a:xfrm>
            <a:prstGeom prst="round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10128" y="4361083"/>
            <a:ext cx="2980944" cy="624707"/>
            <a:chOff x="3310128" y="4014716"/>
            <a:chExt cx="2980944" cy="624707"/>
          </a:xfrm>
        </p:grpSpPr>
        <p:sp>
          <p:nvSpPr>
            <p:cNvPr id="6" name="TextBox 5"/>
            <p:cNvSpPr txBox="1"/>
            <p:nvPr/>
          </p:nvSpPr>
          <p:spPr>
            <a:xfrm>
              <a:off x="3665220" y="4096236"/>
              <a:ext cx="2516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400" dirty="0"/>
                <a:t>Geschäftsprozesse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310128" y="4014716"/>
              <a:ext cx="2980944" cy="624707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310128" y="5194621"/>
            <a:ext cx="2980944" cy="624707"/>
            <a:chOff x="3310128" y="4848254"/>
            <a:chExt cx="2980944" cy="624707"/>
          </a:xfrm>
        </p:grpSpPr>
        <p:sp>
          <p:nvSpPr>
            <p:cNvPr id="7" name="TextBox 6"/>
            <p:cNvSpPr txBox="1"/>
            <p:nvPr/>
          </p:nvSpPr>
          <p:spPr>
            <a:xfrm>
              <a:off x="4003548" y="4929774"/>
              <a:ext cx="19034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400" dirty="0"/>
                <a:t>Ressourcen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310128" y="4848254"/>
              <a:ext cx="2980944" cy="624707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145657" y="6028159"/>
            <a:ext cx="9791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/>
              <a:t>In welcher Beziehung stehen diese Begriffe zueinander?</a:t>
            </a:r>
          </a:p>
        </p:txBody>
      </p:sp>
      <p:sp>
        <p:nvSpPr>
          <p:cNvPr id="31" name="Textfeld 12"/>
          <p:cNvSpPr txBox="1"/>
          <p:nvPr/>
        </p:nvSpPr>
        <p:spPr>
          <a:xfrm>
            <a:off x="9478683" y="-110385"/>
            <a:ext cx="2603500" cy="53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/>
              <a:t>Umsetzung</a:t>
            </a:r>
          </a:p>
        </p:txBody>
      </p:sp>
      <p:pic>
        <p:nvPicPr>
          <p:cNvPr id="24" name="Bild 9"/>
          <p:cNvPicPr>
            <a:picLocks noChangeAspect="1"/>
          </p:cNvPicPr>
          <p:nvPr/>
        </p:nvPicPr>
        <p:blipFill rotWithShape="1">
          <a:blip r:embed="rId3"/>
          <a:srcRect l="26456" t="35277" r="3432" b="21953"/>
          <a:stretch/>
        </p:blipFill>
        <p:spPr>
          <a:xfrm>
            <a:off x="273859" y="57152"/>
            <a:ext cx="792336" cy="348283"/>
          </a:xfrm>
          <a:prstGeom prst="rect">
            <a:avLst/>
          </a:prstGeom>
        </p:spPr>
      </p:pic>
      <p:sp>
        <p:nvSpPr>
          <p:cNvPr id="25" name="TextBox 3"/>
          <p:cNvSpPr txBox="1"/>
          <p:nvPr/>
        </p:nvSpPr>
        <p:spPr>
          <a:xfrm>
            <a:off x="1578430" y="0"/>
            <a:ext cx="7756070" cy="369332"/>
          </a:xfrm>
          <a:prstGeom prst="rect">
            <a:avLst/>
          </a:prstGeom>
          <a:solidFill>
            <a:srgbClr val="BC02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rgbClr val="FFFFFF"/>
                </a:solidFill>
              </a:rPr>
              <a:t>eCH-0202 Geschäftsdokumentation «Vernetzte digitale Verwaltung Schweiz»</a:t>
            </a:r>
          </a:p>
        </p:txBody>
      </p:sp>
      <p:cxnSp>
        <p:nvCxnSpPr>
          <p:cNvPr id="26" name="Gerade Verbindung 13"/>
          <p:cNvCxnSpPr/>
          <p:nvPr/>
        </p:nvCxnSpPr>
        <p:spPr>
          <a:xfrm flipV="1">
            <a:off x="0" y="391704"/>
            <a:ext cx="12192000" cy="9071"/>
          </a:xfrm>
          <a:prstGeom prst="line">
            <a:avLst/>
          </a:prstGeom>
          <a:ln>
            <a:solidFill>
              <a:srgbClr val="8F01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1069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321764" y="919669"/>
            <a:ext cx="3028155" cy="624707"/>
            <a:chOff x="2880635" y="1654287"/>
            <a:chExt cx="3028155" cy="624707"/>
          </a:xfrm>
        </p:grpSpPr>
        <p:sp>
          <p:nvSpPr>
            <p:cNvPr id="8" name="Rounded Rectangle 7"/>
            <p:cNvSpPr/>
            <p:nvPr/>
          </p:nvSpPr>
          <p:spPr>
            <a:xfrm>
              <a:off x="2880635" y="1654287"/>
              <a:ext cx="2980944" cy="624707"/>
            </a:xfrm>
            <a:prstGeom prst="round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932162" y="1735809"/>
              <a:ext cx="1976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400" dirty="0"/>
                <a:t>Gesetze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97174" y="3525049"/>
            <a:ext cx="2980944" cy="624707"/>
            <a:chOff x="3310128" y="3189693"/>
            <a:chExt cx="2980944" cy="624707"/>
          </a:xfrm>
        </p:grpSpPr>
        <p:sp>
          <p:nvSpPr>
            <p:cNvPr id="5" name="TextBox 4"/>
            <p:cNvSpPr txBox="1"/>
            <p:nvPr/>
          </p:nvSpPr>
          <p:spPr>
            <a:xfrm>
              <a:off x="4140708" y="3225217"/>
              <a:ext cx="18760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400" dirty="0"/>
                <a:t>Leistungen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310128" y="3189693"/>
              <a:ext cx="2980944" cy="624707"/>
            </a:xfrm>
            <a:prstGeom prst="round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310128" y="2166142"/>
            <a:ext cx="2980944" cy="624707"/>
            <a:chOff x="3310128" y="2400194"/>
            <a:chExt cx="2980944" cy="624707"/>
          </a:xfrm>
        </p:grpSpPr>
        <p:sp>
          <p:nvSpPr>
            <p:cNvPr id="4" name="TextBox 3"/>
            <p:cNvSpPr txBox="1"/>
            <p:nvPr/>
          </p:nvSpPr>
          <p:spPr>
            <a:xfrm>
              <a:off x="4140708" y="2503511"/>
              <a:ext cx="18760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400" dirty="0"/>
                <a:t>Aufgaben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310128" y="2400194"/>
              <a:ext cx="2980944" cy="624707"/>
            </a:xfrm>
            <a:prstGeom prst="round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10128" y="4802153"/>
            <a:ext cx="2980944" cy="624707"/>
            <a:chOff x="3310128" y="4014716"/>
            <a:chExt cx="2980944" cy="624707"/>
          </a:xfrm>
        </p:grpSpPr>
        <p:sp>
          <p:nvSpPr>
            <p:cNvPr id="6" name="TextBox 5"/>
            <p:cNvSpPr txBox="1"/>
            <p:nvPr/>
          </p:nvSpPr>
          <p:spPr>
            <a:xfrm>
              <a:off x="3665220" y="4096236"/>
              <a:ext cx="2516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400" dirty="0"/>
                <a:t>Geschäftsprozesse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310128" y="4014716"/>
              <a:ext cx="2980944" cy="624707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95650" y="6110137"/>
            <a:ext cx="2980944" cy="624707"/>
            <a:chOff x="3310128" y="4848254"/>
            <a:chExt cx="2980944" cy="624707"/>
          </a:xfrm>
        </p:grpSpPr>
        <p:sp>
          <p:nvSpPr>
            <p:cNvPr id="7" name="TextBox 6"/>
            <p:cNvSpPr txBox="1"/>
            <p:nvPr/>
          </p:nvSpPr>
          <p:spPr>
            <a:xfrm>
              <a:off x="4003548" y="4929774"/>
              <a:ext cx="19034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400" dirty="0"/>
                <a:t>Ressourcen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310128" y="4848254"/>
              <a:ext cx="2980944" cy="624707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03097" y="1047466"/>
            <a:ext cx="2878255" cy="1358968"/>
            <a:chOff x="6123927" y="300468"/>
            <a:chExt cx="2679192" cy="1608664"/>
          </a:xfrm>
        </p:grpSpPr>
        <p:sp>
          <p:nvSpPr>
            <p:cNvPr id="19" name="Curved Left Arrow 18"/>
            <p:cNvSpPr/>
            <p:nvPr/>
          </p:nvSpPr>
          <p:spPr>
            <a:xfrm>
              <a:off x="6332220" y="300468"/>
              <a:ext cx="1131749" cy="1608664"/>
            </a:xfrm>
            <a:prstGeom prst="curvedLef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23927" y="804426"/>
              <a:ext cx="2679192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definieren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892546" y="2449089"/>
            <a:ext cx="2679192" cy="1409961"/>
            <a:chOff x="5863590" y="1945441"/>
            <a:chExt cx="2679192" cy="1608664"/>
          </a:xfrm>
        </p:grpSpPr>
        <p:sp>
          <p:nvSpPr>
            <p:cNvPr id="22" name="Curved Left Arrow 21"/>
            <p:cNvSpPr/>
            <p:nvPr/>
          </p:nvSpPr>
          <p:spPr>
            <a:xfrm>
              <a:off x="6390131" y="1945441"/>
              <a:ext cx="1223137" cy="1608664"/>
            </a:xfrm>
            <a:prstGeom prst="curvedLeftArrow">
              <a:avLst/>
            </a:prstGeom>
            <a:solidFill>
              <a:srgbClr val="CCE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63590" y="2420623"/>
              <a:ext cx="2679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entsprechen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782056" y="3880515"/>
            <a:ext cx="2679192" cy="1422652"/>
            <a:chOff x="5750052" y="3517516"/>
            <a:chExt cx="2679192" cy="1608664"/>
          </a:xfrm>
        </p:grpSpPr>
        <p:sp>
          <p:nvSpPr>
            <p:cNvPr id="24" name="Curved Left Arrow 23"/>
            <p:cNvSpPr/>
            <p:nvPr/>
          </p:nvSpPr>
          <p:spPr>
            <a:xfrm>
              <a:off x="6397751" y="3517516"/>
              <a:ext cx="1212469" cy="1608664"/>
            </a:xfrm>
            <a:prstGeom prst="curved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50052" y="4014625"/>
              <a:ext cx="2679192" cy="417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werden erstellt         durch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461117" y="5328588"/>
            <a:ext cx="2509262" cy="1323511"/>
            <a:chOff x="6481571" y="5126180"/>
            <a:chExt cx="2509262" cy="1608664"/>
          </a:xfrm>
        </p:grpSpPr>
        <p:sp>
          <p:nvSpPr>
            <p:cNvPr id="26" name="Curved Left Arrow 25"/>
            <p:cNvSpPr/>
            <p:nvPr/>
          </p:nvSpPr>
          <p:spPr>
            <a:xfrm>
              <a:off x="6481571" y="5126180"/>
              <a:ext cx="1181107" cy="1608664"/>
            </a:xfrm>
            <a:prstGeom prst="curvedLef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507599" y="5598450"/>
              <a:ext cx="2483234" cy="448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nutzen</a:t>
              </a:r>
            </a:p>
          </p:txBody>
        </p:sp>
      </p:grpSp>
      <p:sp>
        <p:nvSpPr>
          <p:cNvPr id="34" name="Textfeld 12"/>
          <p:cNvSpPr txBox="1"/>
          <p:nvPr/>
        </p:nvSpPr>
        <p:spPr>
          <a:xfrm>
            <a:off x="9478683" y="-110385"/>
            <a:ext cx="2603500" cy="53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/>
              <a:t>Umsetzung</a:t>
            </a:r>
          </a:p>
        </p:txBody>
      </p:sp>
      <p:pic>
        <p:nvPicPr>
          <p:cNvPr id="36" name="Bild 9"/>
          <p:cNvPicPr>
            <a:picLocks noChangeAspect="1"/>
          </p:cNvPicPr>
          <p:nvPr/>
        </p:nvPicPr>
        <p:blipFill rotWithShape="1">
          <a:blip r:embed="rId3"/>
          <a:srcRect l="26456" t="35277" r="3432" b="21953"/>
          <a:stretch/>
        </p:blipFill>
        <p:spPr>
          <a:xfrm>
            <a:off x="273859" y="57152"/>
            <a:ext cx="792336" cy="348283"/>
          </a:xfrm>
          <a:prstGeom prst="rect">
            <a:avLst/>
          </a:prstGeom>
        </p:spPr>
      </p:pic>
      <p:sp>
        <p:nvSpPr>
          <p:cNvPr id="37" name="TextBox 3"/>
          <p:cNvSpPr txBox="1"/>
          <p:nvPr/>
        </p:nvSpPr>
        <p:spPr>
          <a:xfrm>
            <a:off x="1578430" y="0"/>
            <a:ext cx="7756070" cy="369332"/>
          </a:xfrm>
          <a:prstGeom prst="rect">
            <a:avLst/>
          </a:prstGeom>
          <a:solidFill>
            <a:srgbClr val="BC02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rgbClr val="FFFFFF"/>
                </a:solidFill>
              </a:rPr>
              <a:t>eCH-0202 Geschäftsdokumentation «Vernetzte digitale Verwaltung Schweiz»</a:t>
            </a:r>
          </a:p>
        </p:txBody>
      </p:sp>
      <p:cxnSp>
        <p:nvCxnSpPr>
          <p:cNvPr id="38" name="Gerade Verbindung 13"/>
          <p:cNvCxnSpPr/>
          <p:nvPr/>
        </p:nvCxnSpPr>
        <p:spPr>
          <a:xfrm flipV="1">
            <a:off x="0" y="391704"/>
            <a:ext cx="12192000" cy="9071"/>
          </a:xfrm>
          <a:prstGeom prst="line">
            <a:avLst/>
          </a:prstGeom>
          <a:ln>
            <a:solidFill>
              <a:srgbClr val="8F01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0558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321764" y="919669"/>
            <a:ext cx="3028155" cy="624707"/>
            <a:chOff x="2880635" y="1654287"/>
            <a:chExt cx="3028155" cy="624707"/>
          </a:xfrm>
        </p:grpSpPr>
        <p:sp>
          <p:nvSpPr>
            <p:cNvPr id="8" name="Rounded Rectangle 7"/>
            <p:cNvSpPr/>
            <p:nvPr/>
          </p:nvSpPr>
          <p:spPr>
            <a:xfrm>
              <a:off x="2880635" y="1654287"/>
              <a:ext cx="2980944" cy="624707"/>
            </a:xfrm>
            <a:prstGeom prst="round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932162" y="1735809"/>
              <a:ext cx="1976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400" dirty="0"/>
                <a:t>Gesetze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97174" y="3525049"/>
            <a:ext cx="2980944" cy="624707"/>
            <a:chOff x="3310128" y="3189693"/>
            <a:chExt cx="2980944" cy="624707"/>
          </a:xfrm>
        </p:grpSpPr>
        <p:sp>
          <p:nvSpPr>
            <p:cNvPr id="5" name="TextBox 4"/>
            <p:cNvSpPr txBox="1"/>
            <p:nvPr/>
          </p:nvSpPr>
          <p:spPr>
            <a:xfrm>
              <a:off x="4140708" y="3225217"/>
              <a:ext cx="18760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400" dirty="0"/>
                <a:t>Leistungen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310128" y="3189693"/>
              <a:ext cx="2980944" cy="624707"/>
            </a:xfrm>
            <a:prstGeom prst="round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310128" y="2166142"/>
            <a:ext cx="2980944" cy="624707"/>
            <a:chOff x="3310128" y="2400194"/>
            <a:chExt cx="2980944" cy="624707"/>
          </a:xfrm>
        </p:grpSpPr>
        <p:sp>
          <p:nvSpPr>
            <p:cNvPr id="4" name="TextBox 3"/>
            <p:cNvSpPr txBox="1"/>
            <p:nvPr/>
          </p:nvSpPr>
          <p:spPr>
            <a:xfrm>
              <a:off x="4140708" y="2503511"/>
              <a:ext cx="18760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400" dirty="0"/>
                <a:t>Aufgaben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310128" y="2400194"/>
              <a:ext cx="2980944" cy="624707"/>
            </a:xfrm>
            <a:prstGeom prst="round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10128" y="4802153"/>
            <a:ext cx="2980944" cy="624707"/>
            <a:chOff x="3310128" y="4014716"/>
            <a:chExt cx="2980944" cy="624707"/>
          </a:xfrm>
        </p:grpSpPr>
        <p:sp>
          <p:nvSpPr>
            <p:cNvPr id="6" name="TextBox 5"/>
            <p:cNvSpPr txBox="1"/>
            <p:nvPr/>
          </p:nvSpPr>
          <p:spPr>
            <a:xfrm>
              <a:off x="3665220" y="4096236"/>
              <a:ext cx="2516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400" dirty="0"/>
                <a:t>Geschäftsprozesse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310128" y="4014716"/>
              <a:ext cx="2980944" cy="624707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95650" y="6110137"/>
            <a:ext cx="2980944" cy="624707"/>
            <a:chOff x="3310128" y="4848254"/>
            <a:chExt cx="2980944" cy="624707"/>
          </a:xfrm>
        </p:grpSpPr>
        <p:sp>
          <p:nvSpPr>
            <p:cNvPr id="7" name="TextBox 6"/>
            <p:cNvSpPr txBox="1"/>
            <p:nvPr/>
          </p:nvSpPr>
          <p:spPr>
            <a:xfrm>
              <a:off x="4003548" y="4929774"/>
              <a:ext cx="19034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400" dirty="0"/>
                <a:t>Ressourcen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310128" y="4848254"/>
              <a:ext cx="2980944" cy="624707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18120" y="1047466"/>
            <a:ext cx="2679192" cy="1358968"/>
            <a:chOff x="6137910" y="300468"/>
            <a:chExt cx="2679192" cy="1608664"/>
          </a:xfrm>
        </p:grpSpPr>
        <p:sp>
          <p:nvSpPr>
            <p:cNvPr id="19" name="Curved Left Arrow 18"/>
            <p:cNvSpPr/>
            <p:nvPr/>
          </p:nvSpPr>
          <p:spPr>
            <a:xfrm>
              <a:off x="6332220" y="300468"/>
              <a:ext cx="914400" cy="1608664"/>
            </a:xfrm>
            <a:prstGeom prst="curvedLef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37910" y="886756"/>
              <a:ext cx="2679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definieren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892546" y="2449089"/>
            <a:ext cx="2679192" cy="1409961"/>
            <a:chOff x="5863590" y="1945441"/>
            <a:chExt cx="2679192" cy="1608664"/>
          </a:xfrm>
        </p:grpSpPr>
        <p:sp>
          <p:nvSpPr>
            <p:cNvPr id="22" name="Curved Left Arrow 21"/>
            <p:cNvSpPr/>
            <p:nvPr/>
          </p:nvSpPr>
          <p:spPr>
            <a:xfrm>
              <a:off x="6390132" y="1945441"/>
              <a:ext cx="914400" cy="1608664"/>
            </a:xfrm>
            <a:prstGeom prst="curvedLeftArrow">
              <a:avLst/>
            </a:prstGeom>
            <a:solidFill>
              <a:srgbClr val="CCE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63590" y="2490708"/>
              <a:ext cx="2679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entsprechen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782056" y="3880515"/>
            <a:ext cx="2679192" cy="1422652"/>
            <a:chOff x="5750052" y="3517516"/>
            <a:chExt cx="2679192" cy="1608664"/>
          </a:xfrm>
        </p:grpSpPr>
        <p:sp>
          <p:nvSpPr>
            <p:cNvPr id="24" name="Curved Left Arrow 23"/>
            <p:cNvSpPr/>
            <p:nvPr/>
          </p:nvSpPr>
          <p:spPr>
            <a:xfrm>
              <a:off x="6397752" y="3517516"/>
              <a:ext cx="914400" cy="1608664"/>
            </a:xfrm>
            <a:prstGeom prst="curved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50052" y="4070314"/>
              <a:ext cx="2679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werden erstellt durch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369678" y="5328588"/>
            <a:ext cx="2679192" cy="1323511"/>
            <a:chOff x="6390132" y="5126180"/>
            <a:chExt cx="2679192" cy="1608664"/>
          </a:xfrm>
        </p:grpSpPr>
        <p:sp>
          <p:nvSpPr>
            <p:cNvPr id="26" name="Curved Left Arrow 25"/>
            <p:cNvSpPr/>
            <p:nvPr/>
          </p:nvSpPr>
          <p:spPr>
            <a:xfrm>
              <a:off x="6481572" y="5126180"/>
              <a:ext cx="914400" cy="1608664"/>
            </a:xfrm>
            <a:prstGeom prst="curvedLef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390132" y="5678978"/>
              <a:ext cx="2679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nutzen</a:t>
              </a:r>
            </a:p>
          </p:txBody>
        </p:sp>
      </p:grpSp>
      <p:sp>
        <p:nvSpPr>
          <p:cNvPr id="34" name="Textfeld 12"/>
          <p:cNvSpPr txBox="1"/>
          <p:nvPr/>
        </p:nvSpPr>
        <p:spPr>
          <a:xfrm>
            <a:off x="9478683" y="-111279"/>
            <a:ext cx="2603500" cy="53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/>
              <a:t>Umsetzung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3363" y="4666641"/>
            <a:ext cx="12060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Die </a:t>
            </a:r>
            <a:r>
              <a:rPr lang="de-CH" sz="2400" dirty="0" err="1"/>
              <a:t>eCH</a:t>
            </a:r>
            <a:r>
              <a:rPr lang="de-CH" sz="2400" dirty="0"/>
              <a:t>-</a:t>
            </a:r>
            <a:r>
              <a:rPr lang="de-CH" sz="2400" dirty="0">
                <a:solidFill>
                  <a:srgbClr val="CF0202"/>
                </a:solidFill>
              </a:rPr>
              <a:t>Aufgabenlandkarte</a:t>
            </a:r>
            <a:r>
              <a:rPr lang="de-CH" sz="2400" dirty="0"/>
              <a:t> gliedert die Behördenaufgaben mehrstufig. Dadurch lässt sie sich auch als Strukturierungsraster für die Prozessarchitektur einer Behörde verwenden.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3363" y="803361"/>
            <a:ext cx="11905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spc="-40" dirty="0"/>
              <a:t>Die gesetzlich festgelegten Aufgaben der Behörden verschiedener Kantone oder Gemeinden unterscheiden sich voneinander oft nur geringfügig.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7160" y="3189288"/>
            <a:ext cx="12054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Daher bieten sie sich für eine vergleichbare Strukturierung von Leistungen an.</a:t>
            </a:r>
          </a:p>
        </p:txBody>
      </p:sp>
      <p:pic>
        <p:nvPicPr>
          <p:cNvPr id="39" name="Bild 9"/>
          <p:cNvPicPr>
            <a:picLocks noChangeAspect="1"/>
          </p:cNvPicPr>
          <p:nvPr/>
        </p:nvPicPr>
        <p:blipFill rotWithShape="1">
          <a:blip r:embed="rId3"/>
          <a:srcRect l="26456" t="35277" r="3432" b="21953"/>
          <a:stretch/>
        </p:blipFill>
        <p:spPr>
          <a:xfrm>
            <a:off x="273859" y="57152"/>
            <a:ext cx="792336" cy="348283"/>
          </a:xfrm>
          <a:prstGeom prst="rect">
            <a:avLst/>
          </a:prstGeom>
        </p:spPr>
      </p:pic>
      <p:sp>
        <p:nvSpPr>
          <p:cNvPr id="40" name="TextBox 3"/>
          <p:cNvSpPr txBox="1"/>
          <p:nvPr/>
        </p:nvSpPr>
        <p:spPr>
          <a:xfrm>
            <a:off x="1578430" y="0"/>
            <a:ext cx="7756070" cy="369332"/>
          </a:xfrm>
          <a:prstGeom prst="rect">
            <a:avLst/>
          </a:prstGeom>
          <a:solidFill>
            <a:srgbClr val="BC02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rgbClr val="FFFFFF"/>
                </a:solidFill>
              </a:rPr>
              <a:t>eCH-0202 Geschäftsdokumentation «Vernetzte digitale Verwaltung Schweiz»</a:t>
            </a:r>
          </a:p>
        </p:txBody>
      </p:sp>
      <p:cxnSp>
        <p:nvCxnSpPr>
          <p:cNvPr id="41" name="Gerade Verbindung 13"/>
          <p:cNvCxnSpPr/>
          <p:nvPr/>
        </p:nvCxnSpPr>
        <p:spPr>
          <a:xfrm flipV="1">
            <a:off x="0" y="391704"/>
            <a:ext cx="12192000" cy="9071"/>
          </a:xfrm>
          <a:prstGeom prst="line">
            <a:avLst/>
          </a:prstGeom>
          <a:ln>
            <a:solidFill>
              <a:srgbClr val="8F01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7042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2"/>
          <p:cNvSpPr txBox="1"/>
          <p:nvPr/>
        </p:nvSpPr>
        <p:spPr>
          <a:xfrm>
            <a:off x="9478683" y="-111279"/>
            <a:ext cx="2603500" cy="53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/>
              <a:t>Umsetzung</a:t>
            </a:r>
          </a:p>
        </p:txBody>
      </p:sp>
      <p:sp>
        <p:nvSpPr>
          <p:cNvPr id="47" name="Rechteck 4"/>
          <p:cNvSpPr/>
          <p:nvPr/>
        </p:nvSpPr>
        <p:spPr>
          <a:xfrm>
            <a:off x="819150" y="6309320"/>
            <a:ext cx="91440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8" name="Auf der gleichen Seite des Rechtecks liegende Ecken abrunden 44"/>
          <p:cNvSpPr/>
          <p:nvPr/>
        </p:nvSpPr>
        <p:spPr bwMode="auto">
          <a:xfrm>
            <a:off x="1975535" y="707207"/>
            <a:ext cx="2805306" cy="6034162"/>
          </a:xfrm>
          <a:prstGeom prst="round2SameRect">
            <a:avLst>
              <a:gd name="adj1" fmla="val 9396"/>
              <a:gd name="adj2" fmla="val 0"/>
            </a:avLst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36000" tIns="0" rIns="36000" bIns="36000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100" b="1" kern="0" dirty="0">
                <a:solidFill>
                  <a:srgbClr val="000000"/>
                </a:solidFill>
                <a:latin typeface="+mn-lt"/>
                <a:cs typeface="Arial" charset="0"/>
              </a:rPr>
              <a:t>Produktion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100" i="1" kern="0" dirty="0">
                <a:solidFill>
                  <a:srgbClr val="000000"/>
                </a:solidFill>
                <a:latin typeface="+mn-lt"/>
                <a:cs typeface="Arial" charset="0"/>
              </a:rPr>
              <a:t>vernetzte Vertriebsstrukturen</a:t>
            </a:r>
          </a:p>
        </p:txBody>
      </p:sp>
      <p:sp>
        <p:nvSpPr>
          <p:cNvPr id="89" name="Auf der gleichen Seite des Rechtecks liegende Ecken abrunden 48"/>
          <p:cNvSpPr/>
          <p:nvPr/>
        </p:nvSpPr>
        <p:spPr bwMode="auto">
          <a:xfrm>
            <a:off x="6652703" y="712571"/>
            <a:ext cx="2771114" cy="6028798"/>
          </a:xfrm>
          <a:prstGeom prst="round2SameRect">
            <a:avLst>
              <a:gd name="adj1" fmla="val 9396"/>
              <a:gd name="adj2" fmla="val 0"/>
            </a:avLst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36000" tIns="0" rIns="36000" bIns="36000" rtlCol="0" anchor="t"/>
          <a:lstStyle/>
          <a:p>
            <a:pPr indent="107315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200" b="1" kern="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90" name="Auf der gleichen Seite des Rechtecks liegende Ecken abrunden 49"/>
          <p:cNvSpPr/>
          <p:nvPr/>
        </p:nvSpPr>
        <p:spPr bwMode="auto">
          <a:xfrm>
            <a:off x="4844224" y="712779"/>
            <a:ext cx="1763664" cy="6028590"/>
          </a:xfrm>
          <a:prstGeom prst="round2SameRect">
            <a:avLst>
              <a:gd name="adj1" fmla="val 15621"/>
              <a:gd name="adj2" fmla="val 0"/>
            </a:avLst>
          </a:prstGeom>
          <a:solidFill>
            <a:srgbClr val="BDE6E5"/>
          </a:solidFill>
          <a:ln w="3175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36000" tIns="0" rIns="36000" bIns="36000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1100" b="1" kern="0" dirty="0">
                <a:solidFill>
                  <a:srgbClr val="000000"/>
                </a:solidFill>
                <a:latin typeface="+mn-lt"/>
                <a:cs typeface="Arial" charset="0"/>
              </a:rPr>
              <a:t>Prozess-</a:t>
            </a:r>
            <a:br>
              <a:rPr lang="de-CH" sz="1100" b="1" kern="0" dirty="0">
                <a:solidFill>
                  <a:srgbClr val="000000"/>
                </a:solidFill>
                <a:latin typeface="+mn-lt"/>
                <a:cs typeface="Arial" charset="0"/>
              </a:rPr>
            </a:br>
            <a:r>
              <a:rPr lang="de-CH" sz="1100" b="1" kern="0" dirty="0">
                <a:solidFill>
                  <a:srgbClr val="000000"/>
                </a:solidFill>
                <a:latin typeface="+mn-lt"/>
                <a:cs typeface="Arial" charset="0"/>
              </a:rPr>
              <a:t>management</a:t>
            </a:r>
          </a:p>
        </p:txBody>
      </p:sp>
      <p:sp>
        <p:nvSpPr>
          <p:cNvPr id="91" name="Auf der gleichen Seite des Rechtecks liegende Ecken abrunden 50"/>
          <p:cNvSpPr/>
          <p:nvPr/>
        </p:nvSpPr>
        <p:spPr bwMode="auto">
          <a:xfrm rot="16200000">
            <a:off x="4755053" y="109337"/>
            <a:ext cx="1652341" cy="8117235"/>
          </a:xfrm>
          <a:prstGeom prst="round2SameRect">
            <a:avLst>
              <a:gd name="adj1" fmla="val 10457"/>
              <a:gd name="adj2" fmla="val 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0" tIns="0" rIns="0" bIns="36000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1000" b="1" kern="0" dirty="0">
                <a:latin typeface="+mn-lt"/>
                <a:cs typeface="Arial" charset="0"/>
              </a:rPr>
              <a:t>Dokumentations-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1000" b="1" kern="0" dirty="0">
                <a:latin typeface="+mn-lt"/>
                <a:cs typeface="Arial" charset="0"/>
              </a:rPr>
              <a:t>vorgaben</a:t>
            </a:r>
          </a:p>
        </p:txBody>
      </p:sp>
      <p:sp>
        <p:nvSpPr>
          <p:cNvPr id="92" name="Auf der gleichen Seite des Rechtecks liegende Ecken abrunden 51"/>
          <p:cNvSpPr/>
          <p:nvPr/>
        </p:nvSpPr>
        <p:spPr bwMode="auto">
          <a:xfrm rot="16200000">
            <a:off x="4824140" y="1787382"/>
            <a:ext cx="1514167" cy="8117235"/>
          </a:xfrm>
          <a:prstGeom prst="round2SameRect">
            <a:avLst>
              <a:gd name="adj1" fmla="val 10457"/>
              <a:gd name="adj2" fmla="val 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0" tIns="0" rIns="0" bIns="36000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1000" b="1" kern="0" dirty="0">
                <a:latin typeface="+mn-lt"/>
                <a:cs typeface="Arial" charset="0"/>
              </a:rPr>
              <a:t>Konzepte / Referenzmodelle</a:t>
            </a:r>
          </a:p>
        </p:txBody>
      </p:sp>
      <p:sp>
        <p:nvSpPr>
          <p:cNvPr id="93" name="Rechteck 59">
            <a:hlinkClick r:id="rId3" highlightClick="1"/>
          </p:cNvPr>
          <p:cNvSpPr/>
          <p:nvPr/>
        </p:nvSpPr>
        <p:spPr bwMode="auto">
          <a:xfrm>
            <a:off x="2076706" y="4543688"/>
            <a:ext cx="7347110" cy="380872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36000" tIns="36000" rIns="36000" bIns="36000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eCH-0138 </a:t>
            </a:r>
            <a:r>
              <a:rPr kumimoji="0" lang="de-CH" sz="10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Rahmenkonzept zur Beschreibung und Dokumentation von Aufgaben, Leistungen, Prozessen und Zugangsstrukturen der öffentlichen Verwaltung der Schweiz</a:t>
            </a:r>
          </a:p>
        </p:txBody>
      </p:sp>
      <p:sp>
        <p:nvSpPr>
          <p:cNvPr id="94" name="Textfeld 60"/>
          <p:cNvSpPr txBox="1"/>
          <p:nvPr/>
        </p:nvSpPr>
        <p:spPr>
          <a:xfrm>
            <a:off x="2380949" y="4314116"/>
            <a:ext cx="713386" cy="24198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72000" tIns="36000" rIns="36000" bIns="36000" rtlCol="0">
            <a:spAutoFit/>
          </a:bodyPr>
          <a:lstStyle>
            <a:defPPr>
              <a:defRPr lang="de-CH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kumimoji="0" sz="1000" b="1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r>
              <a:rPr lang="de-CH" sz="1100" b="0" dirty="0">
                <a:latin typeface="+mn-lt"/>
              </a:rPr>
              <a:t>Aufgaben</a:t>
            </a:r>
          </a:p>
        </p:txBody>
      </p:sp>
      <p:sp>
        <p:nvSpPr>
          <p:cNvPr id="95" name="Textfeld 61"/>
          <p:cNvSpPr txBox="1"/>
          <p:nvPr/>
        </p:nvSpPr>
        <p:spPr>
          <a:xfrm>
            <a:off x="3693324" y="4314116"/>
            <a:ext cx="799949" cy="24198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72000" tIns="36000" rIns="36000" bIns="36000" rtlCol="0">
            <a:spAutoFit/>
          </a:bodyPr>
          <a:lstStyle>
            <a:defPPr>
              <a:defRPr lang="de-CH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kumimoji="0" sz="1000" b="1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r>
              <a:rPr lang="de-CH" sz="1100" b="0" dirty="0">
                <a:latin typeface="+mn-lt"/>
              </a:rPr>
              <a:t>Leistungen</a:t>
            </a:r>
          </a:p>
        </p:txBody>
      </p:sp>
      <p:sp>
        <p:nvSpPr>
          <p:cNvPr id="96" name="Textfeld 62"/>
          <p:cNvSpPr txBox="1"/>
          <p:nvPr/>
        </p:nvSpPr>
        <p:spPr>
          <a:xfrm>
            <a:off x="5377133" y="4314116"/>
            <a:ext cx="697357" cy="24198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72000" tIns="36000" rIns="36000" bIns="36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CH" sz="11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Prozesse</a:t>
            </a:r>
          </a:p>
        </p:txBody>
      </p:sp>
      <p:sp>
        <p:nvSpPr>
          <p:cNvPr id="97" name="Textfeld 63"/>
          <p:cNvSpPr txBox="1"/>
          <p:nvPr/>
        </p:nvSpPr>
        <p:spPr>
          <a:xfrm>
            <a:off x="6823108" y="4314116"/>
            <a:ext cx="1176655" cy="24198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72000" tIns="36000" rIns="36000" bIns="36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de-CH" sz="1100" kern="0" dirty="0">
                <a:latin typeface="+mn-lt"/>
                <a:ea typeface="+mj-ea"/>
                <a:cs typeface="+mj-cs"/>
              </a:rPr>
              <a:t>Leistungszugang</a:t>
            </a:r>
          </a:p>
        </p:txBody>
      </p:sp>
      <p:sp>
        <p:nvSpPr>
          <p:cNvPr id="98" name="Textfeld 64"/>
          <p:cNvSpPr txBox="1"/>
          <p:nvPr/>
        </p:nvSpPr>
        <p:spPr>
          <a:xfrm>
            <a:off x="8402179" y="4314116"/>
            <a:ext cx="721402" cy="24198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72000" tIns="36000" rIns="36000" bIns="36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de-CH" sz="1100" kern="0" dirty="0">
                <a:latin typeface="+mn-lt"/>
                <a:ea typeface="+mj-ea"/>
                <a:cs typeface="+mj-cs"/>
              </a:rPr>
              <a:t>Behörden</a:t>
            </a:r>
          </a:p>
        </p:txBody>
      </p:sp>
      <p:sp>
        <p:nvSpPr>
          <p:cNvPr id="99" name="Auf der gleichen Seite des Rechtecks liegende Ecken abrunden 71"/>
          <p:cNvSpPr/>
          <p:nvPr/>
        </p:nvSpPr>
        <p:spPr bwMode="auto">
          <a:xfrm rot="16200000">
            <a:off x="5130539" y="-2339171"/>
            <a:ext cx="901376" cy="8117239"/>
          </a:xfrm>
          <a:prstGeom prst="round2SameRect">
            <a:avLst>
              <a:gd name="adj1" fmla="val 10457"/>
              <a:gd name="adj2" fmla="val 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0" tIns="0" rIns="0" bIns="36000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1000" b="1" kern="0" dirty="0">
                <a:latin typeface="+mn-lt"/>
                <a:cs typeface="Arial" charset="0"/>
              </a:rPr>
              <a:t>Referenz-Verzeichnisse</a:t>
            </a:r>
          </a:p>
        </p:txBody>
      </p:sp>
      <p:sp>
        <p:nvSpPr>
          <p:cNvPr id="101" name="Rechteck 73">
            <a:hlinkClick r:id="rId4" highlightClick="1"/>
          </p:cNvPr>
          <p:cNvSpPr/>
          <p:nvPr/>
        </p:nvSpPr>
        <p:spPr bwMode="auto">
          <a:xfrm>
            <a:off x="3427723" y="1346256"/>
            <a:ext cx="1321872" cy="748553"/>
          </a:xfrm>
          <a:prstGeom prst="rect">
            <a:avLst/>
          </a:prstGeom>
          <a:solidFill>
            <a:srgbClr val="FFFFFF">
              <a:alpha val="80000"/>
            </a:srgbClr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18000" tIns="36000" rIns="18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eCH-0070 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charset="0"/>
              </a:rPr>
              <a:t>Inventar der Leistungen der öffentlichen Verwaltung der Schweiz</a:t>
            </a:r>
          </a:p>
        </p:txBody>
      </p:sp>
      <p:sp>
        <p:nvSpPr>
          <p:cNvPr id="100" name="Rechteck 72">
            <a:hlinkClick r:id="rId5" highlightClick="1"/>
          </p:cNvPr>
          <p:cNvSpPr/>
          <p:nvPr/>
        </p:nvSpPr>
        <p:spPr bwMode="auto">
          <a:xfrm>
            <a:off x="2076705" y="1346256"/>
            <a:ext cx="1321872" cy="748553"/>
          </a:xfrm>
          <a:prstGeom prst="rect">
            <a:avLst/>
          </a:prstGeom>
          <a:solidFill>
            <a:srgbClr val="FFFFFF">
              <a:alpha val="80000"/>
            </a:srgbClr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18000" tIns="36000" rIns="18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eCH-0145 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charset="0"/>
              </a:rPr>
              <a:t>Aufgabenlandkarte der öffentlichen Verwaltung der Schweiz</a:t>
            </a:r>
          </a:p>
        </p:txBody>
      </p:sp>
      <p:sp>
        <p:nvSpPr>
          <p:cNvPr id="102" name="Rechteck 74">
            <a:hlinkClick r:id="rId6" highlightClick="1"/>
          </p:cNvPr>
          <p:cNvSpPr/>
          <p:nvPr/>
        </p:nvSpPr>
        <p:spPr bwMode="auto">
          <a:xfrm>
            <a:off x="6750499" y="1346256"/>
            <a:ext cx="2313278" cy="748553"/>
          </a:xfrm>
          <a:prstGeom prst="rect">
            <a:avLst/>
          </a:prstGeom>
          <a:solidFill>
            <a:srgbClr val="FFFFFF">
              <a:alpha val="80000"/>
            </a:srgbClr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18000" tIns="36000" rIns="18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eCH-0049 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Themenkataloge zur Gliederung des Leistungsangebots der öffentlichen Verwaltung der Schweiz</a:t>
            </a:r>
          </a:p>
        </p:txBody>
      </p:sp>
      <p:sp>
        <p:nvSpPr>
          <p:cNvPr id="103" name="Rechteck 75">
            <a:hlinkClick r:id="rId7" highlightClick="1"/>
          </p:cNvPr>
          <p:cNvSpPr/>
          <p:nvPr/>
        </p:nvSpPr>
        <p:spPr bwMode="auto">
          <a:xfrm>
            <a:off x="4876391" y="1347860"/>
            <a:ext cx="1698840" cy="746948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18000" tIns="36000" rIns="18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eCH-0204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/>
            </a:r>
            <a:b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</a:b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eCH-Prozessplattform</a:t>
            </a:r>
            <a:r>
              <a:rPr kumimoji="0" lang="de-CH" sz="85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/>
            </a:r>
            <a:br>
              <a:rPr kumimoji="0" lang="de-CH" sz="85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</a:b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  <a:hlinkClick r:id="rId7"/>
              </a:rPr>
              <a:t>www.ech-bpm.ch</a:t>
            </a:r>
            <a:r>
              <a:rPr kumimoji="0" lang="de-CH" sz="85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 </a:t>
            </a:r>
            <a:endParaRPr kumimoji="0" lang="de-CH" sz="85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 charset="0"/>
            </a:endParaRPr>
          </a:p>
        </p:txBody>
      </p:sp>
      <p:sp>
        <p:nvSpPr>
          <p:cNvPr id="104" name="Auf der gleichen Seite des Rechtecks liegende Ecken abrunden 76"/>
          <p:cNvSpPr/>
          <p:nvPr/>
        </p:nvSpPr>
        <p:spPr bwMode="auto">
          <a:xfrm rot="16200000">
            <a:off x="5101982" y="-1302505"/>
            <a:ext cx="958483" cy="8117235"/>
          </a:xfrm>
          <a:prstGeom prst="round2SameRect">
            <a:avLst>
              <a:gd name="adj1" fmla="val 10457"/>
              <a:gd name="adj2" fmla="val 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0" tIns="0" rIns="0" bIns="36000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1000" b="1" kern="0" dirty="0">
                <a:latin typeface="+mn-lt"/>
                <a:cs typeface="Arial" charset="0"/>
              </a:rPr>
              <a:t>Umsetzungs-hilfen</a:t>
            </a:r>
          </a:p>
        </p:txBody>
      </p:sp>
      <p:sp>
        <p:nvSpPr>
          <p:cNvPr id="105" name="Rechteck 77">
            <a:hlinkClick r:id="rId8" highlightClick="1"/>
          </p:cNvPr>
          <p:cNvSpPr/>
          <p:nvPr/>
        </p:nvSpPr>
        <p:spPr bwMode="auto">
          <a:xfrm>
            <a:off x="4876391" y="2310620"/>
            <a:ext cx="1698840" cy="448534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18000" tIns="36000" rIns="18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eCH-0143 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Organisationshandbuch Prozessmanagement</a:t>
            </a:r>
          </a:p>
        </p:txBody>
      </p:sp>
      <p:sp>
        <p:nvSpPr>
          <p:cNvPr id="106" name="Rechteck 79">
            <a:hlinkClick r:id="rId9" highlightClick="1"/>
          </p:cNvPr>
          <p:cNvSpPr/>
          <p:nvPr/>
        </p:nvSpPr>
        <p:spPr bwMode="auto">
          <a:xfrm>
            <a:off x="4876391" y="2822840"/>
            <a:ext cx="1698840" cy="350373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18000" tIns="36000" rIns="18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eCH-0074 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Geschäftsprozesse grafisch darstellen (BPMN)</a:t>
            </a:r>
          </a:p>
        </p:txBody>
      </p:sp>
      <p:sp>
        <p:nvSpPr>
          <p:cNvPr id="107" name="Rechteck 80">
            <a:hlinkClick r:id="rId10" highlightClick="1"/>
          </p:cNvPr>
          <p:cNvSpPr/>
          <p:nvPr/>
        </p:nvSpPr>
        <p:spPr bwMode="auto">
          <a:xfrm>
            <a:off x="6750499" y="2462800"/>
            <a:ext cx="1698840" cy="530284"/>
          </a:xfrm>
          <a:prstGeom prst="rect">
            <a:avLst/>
          </a:prstGeom>
          <a:solidFill>
            <a:srgbClr val="FFFFFF">
              <a:alpha val="80000"/>
            </a:srgbClr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18000" tIns="36000" rIns="18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eCH-0142 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Handbuch zur Optimierung des Zugangs zu öffentlichen Leistungen auf Behördenportalen</a:t>
            </a:r>
          </a:p>
        </p:txBody>
      </p:sp>
      <p:sp>
        <p:nvSpPr>
          <p:cNvPr id="108" name="Rechteck 65">
            <a:hlinkClick r:id="rId11" highlightClick="1"/>
          </p:cNvPr>
          <p:cNvSpPr/>
          <p:nvPr/>
        </p:nvSpPr>
        <p:spPr bwMode="auto">
          <a:xfrm>
            <a:off x="2076706" y="3386248"/>
            <a:ext cx="1321872" cy="934017"/>
          </a:xfrm>
          <a:prstGeom prst="rect">
            <a:avLst/>
          </a:prstGeom>
          <a:solidFill>
            <a:srgbClr val="FFFFFF">
              <a:alpha val="80000"/>
            </a:srgbClr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eCH-0139 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charset="0"/>
              </a:rPr>
              <a:t>Vorgaben zur Beschreibung von Aufgaben und Aufgabengliederungen</a:t>
            </a:r>
          </a:p>
        </p:txBody>
      </p:sp>
      <p:sp>
        <p:nvSpPr>
          <p:cNvPr id="109" name="Rechteck 66">
            <a:hlinkClick r:id="rId12" highlightClick="1"/>
          </p:cNvPr>
          <p:cNvSpPr/>
          <p:nvPr/>
        </p:nvSpPr>
        <p:spPr bwMode="auto">
          <a:xfrm>
            <a:off x="3432362" y="3386248"/>
            <a:ext cx="1321872" cy="934017"/>
          </a:xfrm>
          <a:prstGeom prst="rect">
            <a:avLst/>
          </a:prstGeom>
          <a:solidFill>
            <a:srgbClr val="FFFFFF">
              <a:alpha val="80000"/>
            </a:srgbClr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eCH-0073 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charset="0"/>
              </a:rPr>
              <a:t>Vorgaben zur Beschreibung von Leistungen</a:t>
            </a:r>
          </a:p>
        </p:txBody>
      </p:sp>
      <p:sp>
        <p:nvSpPr>
          <p:cNvPr id="110" name="Rechteck 67">
            <a:hlinkClick r:id="rId13" highlightClick="1"/>
          </p:cNvPr>
          <p:cNvSpPr/>
          <p:nvPr/>
        </p:nvSpPr>
        <p:spPr bwMode="auto">
          <a:xfrm>
            <a:off x="4876391" y="3869489"/>
            <a:ext cx="1698840" cy="450638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eCH-0140 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Vorgaben zur Beschreibung und Darstellung von Prozessen</a:t>
            </a:r>
          </a:p>
        </p:txBody>
      </p:sp>
      <p:sp>
        <p:nvSpPr>
          <p:cNvPr id="111" name="Rechteck 68">
            <a:hlinkClick r:id="rId14" highlightClick="1"/>
          </p:cNvPr>
          <p:cNvSpPr/>
          <p:nvPr/>
        </p:nvSpPr>
        <p:spPr bwMode="auto">
          <a:xfrm>
            <a:off x="6750499" y="3386248"/>
            <a:ext cx="1321872" cy="934017"/>
          </a:xfrm>
          <a:prstGeom prst="rect">
            <a:avLst/>
          </a:prstGeom>
          <a:solidFill>
            <a:srgbClr val="FFFFFF">
              <a:alpha val="80000"/>
            </a:srgbClr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eCH-0141 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Vorgaben zur Beschreibung und Gliederung des Leistungsangebots</a:t>
            </a:r>
          </a:p>
        </p:txBody>
      </p:sp>
      <p:sp>
        <p:nvSpPr>
          <p:cNvPr id="112" name="Rechteck 69">
            <a:hlinkClick r:id="rId15" highlightClick="1"/>
          </p:cNvPr>
          <p:cNvSpPr/>
          <p:nvPr/>
        </p:nvSpPr>
        <p:spPr bwMode="auto">
          <a:xfrm>
            <a:off x="8101944" y="3836886"/>
            <a:ext cx="1321872" cy="483378"/>
          </a:xfrm>
          <a:prstGeom prst="rect">
            <a:avLst/>
          </a:prstGeom>
          <a:solidFill>
            <a:srgbClr val="FFFFFF">
              <a:alpha val="80000"/>
            </a:srgbClr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eCH-0088 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Beschreibungsvorgaben für</a:t>
            </a:r>
            <a:r>
              <a:rPr kumimoji="0" lang="de-CH" sz="85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 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Behördengänge</a:t>
            </a:r>
          </a:p>
        </p:txBody>
      </p:sp>
      <p:sp>
        <p:nvSpPr>
          <p:cNvPr id="113" name="Rechteck 70">
            <a:hlinkClick r:id="rId16" highlightClick="1"/>
          </p:cNvPr>
          <p:cNvSpPr/>
          <p:nvPr/>
        </p:nvSpPr>
        <p:spPr bwMode="auto">
          <a:xfrm>
            <a:off x="4876391" y="3386248"/>
            <a:ext cx="1698840" cy="450638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eCH-0158 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BPMN-Modellierungskonventionen für die öffentliche Verwaltung</a:t>
            </a:r>
          </a:p>
        </p:txBody>
      </p:sp>
      <p:sp>
        <p:nvSpPr>
          <p:cNvPr id="114" name="Rechteck 83">
            <a:hlinkClick r:id="rId17" highlightClick="1"/>
          </p:cNvPr>
          <p:cNvSpPr/>
          <p:nvPr/>
        </p:nvSpPr>
        <p:spPr bwMode="auto">
          <a:xfrm>
            <a:off x="8105162" y="3385760"/>
            <a:ext cx="1318655" cy="413293"/>
          </a:xfrm>
          <a:prstGeom prst="rect">
            <a:avLst/>
          </a:prstGeom>
          <a:solidFill>
            <a:srgbClr val="FFFFFF">
              <a:alpha val="80000"/>
            </a:srgbClr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18000" tIns="36000" rIns="18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eCH-0186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 Beschrei-</a:t>
            </a:r>
            <a:r>
              <a:rPr kumimoji="0" lang="de-CH" sz="85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bungsvorgaben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 für Behörden</a:t>
            </a:r>
          </a:p>
        </p:txBody>
      </p:sp>
      <p:sp>
        <p:nvSpPr>
          <p:cNvPr id="115" name="Rechteck 42"/>
          <p:cNvSpPr/>
          <p:nvPr/>
        </p:nvSpPr>
        <p:spPr>
          <a:xfrm>
            <a:off x="6647581" y="764704"/>
            <a:ext cx="2750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100" b="1" kern="0" dirty="0">
                <a:solidFill>
                  <a:srgbClr val="000000"/>
                </a:solidFill>
                <a:latin typeface="+mn-lt"/>
                <a:cs typeface="Arial" charset="0"/>
              </a:rPr>
              <a:t>Vertrieb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100" i="1" kern="0" dirty="0">
                <a:solidFill>
                  <a:srgbClr val="000000"/>
                </a:solidFill>
                <a:latin typeface="+mn-lt"/>
                <a:cs typeface="Arial" charset="0"/>
              </a:rPr>
              <a:t>vernetzte Vertriebsstrukturen</a:t>
            </a:r>
          </a:p>
        </p:txBody>
      </p:sp>
      <p:sp>
        <p:nvSpPr>
          <p:cNvPr id="116" name="Rechteck 52">
            <a:hlinkClick r:id="rId18" highlightClick="1"/>
          </p:cNvPr>
          <p:cNvSpPr/>
          <p:nvPr/>
        </p:nvSpPr>
        <p:spPr bwMode="auto">
          <a:xfrm>
            <a:off x="2076705" y="6285826"/>
            <a:ext cx="7321779" cy="271108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eCH-0126 </a:t>
            </a:r>
            <a:r>
              <a:rPr kumimoji="0" lang="de-CH" sz="10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Rahmenkonzept „Vernetzte Verwaltung Schweiz“</a:t>
            </a:r>
          </a:p>
        </p:txBody>
      </p:sp>
      <p:sp>
        <p:nvSpPr>
          <p:cNvPr id="117" name="Rechteck 53">
            <a:hlinkClick r:id="rId19" highlightClick="1"/>
          </p:cNvPr>
          <p:cNvSpPr/>
          <p:nvPr/>
        </p:nvSpPr>
        <p:spPr bwMode="auto">
          <a:xfrm>
            <a:off x="2076705" y="5489228"/>
            <a:ext cx="7322738" cy="766445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eCH-0176 </a:t>
            </a:r>
            <a:r>
              <a:rPr kumimoji="0" lang="de-CH" sz="10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Referenzmodelle für eine „Vernetzte Verwaltung Schweiz“</a:t>
            </a:r>
          </a:p>
        </p:txBody>
      </p:sp>
      <p:sp>
        <p:nvSpPr>
          <p:cNvPr id="118" name="Rechteck 54"/>
          <p:cNvSpPr/>
          <p:nvPr/>
        </p:nvSpPr>
        <p:spPr bwMode="auto">
          <a:xfrm>
            <a:off x="2166845" y="5687316"/>
            <a:ext cx="2580536" cy="240340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lg" len="lg"/>
            <a:tailEnd type="none" w="lg" len="lg"/>
          </a:ln>
          <a:effectLst/>
        </p:spPr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800" kern="0" dirty="0">
                <a:solidFill>
                  <a:srgbClr val="000000"/>
                </a:solidFill>
                <a:latin typeface="+mn-lt"/>
                <a:cs typeface="Arial" charset="0"/>
              </a:rPr>
              <a:t>Das föderale Kooperationsmodell</a:t>
            </a:r>
          </a:p>
        </p:txBody>
      </p:sp>
      <p:sp>
        <p:nvSpPr>
          <p:cNvPr id="119" name="Rechteck 55"/>
          <p:cNvSpPr/>
          <p:nvPr/>
        </p:nvSpPr>
        <p:spPr bwMode="auto">
          <a:xfrm>
            <a:off x="4870977" y="5687316"/>
            <a:ext cx="1640069" cy="240340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lg" len="lg"/>
            <a:tailEnd type="none" w="lg" len="lg"/>
          </a:ln>
          <a:effectLst/>
        </p:spPr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800" kern="0" dirty="0">
                <a:solidFill>
                  <a:srgbClr val="000000"/>
                </a:solidFill>
                <a:latin typeface="+mn-lt"/>
                <a:cs typeface="Arial" charset="0"/>
              </a:rPr>
              <a:t>Das Konzept der Prozessmodularisierung</a:t>
            </a:r>
          </a:p>
        </p:txBody>
      </p:sp>
      <p:sp>
        <p:nvSpPr>
          <p:cNvPr id="120" name="Rechteck 56"/>
          <p:cNvSpPr/>
          <p:nvPr/>
        </p:nvSpPr>
        <p:spPr bwMode="auto">
          <a:xfrm>
            <a:off x="2166845" y="5957729"/>
            <a:ext cx="2580536" cy="240340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lg" len="lg"/>
            <a:tailEnd type="none" w="lg" len="lg"/>
          </a:ln>
          <a:effectLst/>
        </p:spPr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800" kern="0" dirty="0">
                <a:solidFill>
                  <a:srgbClr val="000000"/>
                </a:solidFill>
                <a:latin typeface="+mn-lt"/>
                <a:cs typeface="Arial" charset="0"/>
              </a:rPr>
              <a:t>Das Konzept der Leistungsarchitektur(en)</a:t>
            </a:r>
          </a:p>
        </p:txBody>
      </p:sp>
      <p:sp>
        <p:nvSpPr>
          <p:cNvPr id="121" name="Rechteck 57"/>
          <p:cNvSpPr/>
          <p:nvPr/>
        </p:nvSpPr>
        <p:spPr bwMode="auto">
          <a:xfrm>
            <a:off x="4870977" y="5957729"/>
            <a:ext cx="1640069" cy="240340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lg" len="lg"/>
            <a:tailEnd type="none" w="lg" len="lg"/>
          </a:ln>
          <a:effectLst/>
        </p:spPr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800" kern="0" dirty="0">
                <a:solidFill>
                  <a:srgbClr val="000000"/>
                </a:solidFill>
                <a:latin typeface="+mn-lt"/>
                <a:cs typeface="Arial" charset="0"/>
              </a:rPr>
              <a:t>Das Konzept der Prozessoperationalisierung</a:t>
            </a:r>
          </a:p>
        </p:txBody>
      </p:sp>
      <p:sp>
        <p:nvSpPr>
          <p:cNvPr id="122" name="Rechteck 58"/>
          <p:cNvSpPr/>
          <p:nvPr/>
        </p:nvSpPr>
        <p:spPr bwMode="auto">
          <a:xfrm>
            <a:off x="6669450" y="5687316"/>
            <a:ext cx="2558182" cy="240340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lg" len="lg"/>
            <a:tailEnd type="none" w="lg" len="lg"/>
          </a:ln>
          <a:effectLst/>
        </p:spPr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800" kern="0" dirty="0">
                <a:solidFill>
                  <a:srgbClr val="000000"/>
                </a:solidFill>
                <a:latin typeface="+mn-lt"/>
                <a:cs typeface="Arial" charset="0"/>
              </a:rPr>
              <a:t>Vertrieb öffentlicher Leistungen</a:t>
            </a:r>
          </a:p>
        </p:txBody>
      </p:sp>
      <p:sp>
        <p:nvSpPr>
          <p:cNvPr id="123" name="Rechteck 84">
            <a:hlinkClick r:id="rId18" highlightClick="1"/>
          </p:cNvPr>
          <p:cNvSpPr/>
          <p:nvPr/>
        </p:nvSpPr>
        <p:spPr bwMode="auto">
          <a:xfrm>
            <a:off x="2079001" y="5167105"/>
            <a:ext cx="7319484" cy="271108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kern="0" dirty="0">
                <a:solidFill>
                  <a:srgbClr val="C00000"/>
                </a:solidFill>
                <a:latin typeface="+mn-lt"/>
                <a:cs typeface="Arial" charset="0"/>
              </a:rPr>
              <a:t>eCH-0177 </a:t>
            </a:r>
            <a:r>
              <a:rPr lang="de-CH" sz="1000" kern="0" dirty="0">
                <a:solidFill>
                  <a:srgbClr val="000000"/>
                </a:solidFill>
                <a:latin typeface="+mn-lt"/>
                <a:cs typeface="Arial" charset="0"/>
              </a:rPr>
              <a:t>Informationsmodell zur Geschäftsabwicklung in einer „Vernetzten Verwaltung Schweiz “</a:t>
            </a:r>
          </a:p>
        </p:txBody>
      </p:sp>
      <p:pic>
        <p:nvPicPr>
          <p:cNvPr id="124" name="Bild 9"/>
          <p:cNvPicPr>
            <a:picLocks noChangeAspect="1"/>
          </p:cNvPicPr>
          <p:nvPr/>
        </p:nvPicPr>
        <p:blipFill rotWithShape="1">
          <a:blip r:embed="rId20"/>
          <a:srcRect l="26456" t="35277" r="3432" b="21953"/>
          <a:stretch/>
        </p:blipFill>
        <p:spPr>
          <a:xfrm>
            <a:off x="273859" y="57152"/>
            <a:ext cx="792336" cy="348283"/>
          </a:xfrm>
          <a:prstGeom prst="rect">
            <a:avLst/>
          </a:prstGeom>
        </p:spPr>
      </p:pic>
      <p:sp>
        <p:nvSpPr>
          <p:cNvPr id="125" name="TextBox 3"/>
          <p:cNvSpPr txBox="1"/>
          <p:nvPr/>
        </p:nvSpPr>
        <p:spPr>
          <a:xfrm>
            <a:off x="1578430" y="0"/>
            <a:ext cx="7756070" cy="369332"/>
          </a:xfrm>
          <a:prstGeom prst="rect">
            <a:avLst/>
          </a:prstGeom>
          <a:solidFill>
            <a:srgbClr val="BC02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rgbClr val="FFFFFF"/>
                </a:solidFill>
              </a:rPr>
              <a:t>eCH-0202 Geschäftsdokumentation «Vernetzte digitale Verwaltung Schweiz»</a:t>
            </a:r>
          </a:p>
        </p:txBody>
      </p:sp>
      <p:cxnSp>
        <p:nvCxnSpPr>
          <p:cNvPr id="126" name="Gerade Verbindung 13"/>
          <p:cNvCxnSpPr/>
          <p:nvPr/>
        </p:nvCxnSpPr>
        <p:spPr>
          <a:xfrm flipV="1">
            <a:off x="0" y="391704"/>
            <a:ext cx="12192000" cy="9071"/>
          </a:xfrm>
          <a:prstGeom prst="line">
            <a:avLst/>
          </a:prstGeom>
          <a:ln>
            <a:solidFill>
              <a:srgbClr val="8F01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182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874962" y="1169497"/>
            <a:ext cx="7147204" cy="5572086"/>
            <a:chOff x="979867" y="169120"/>
            <a:chExt cx="7823428" cy="6270586"/>
          </a:xfrm>
        </p:grpSpPr>
        <p:sp>
          <p:nvSpPr>
            <p:cNvPr id="21" name="Rounded Rectangle 20"/>
            <p:cNvSpPr/>
            <p:nvPr/>
          </p:nvSpPr>
          <p:spPr>
            <a:xfrm rot="5400000">
              <a:off x="5565801" y="2000151"/>
              <a:ext cx="553615" cy="1768327"/>
            </a:xfrm>
            <a:prstGeom prst="roundRect">
              <a:avLst/>
            </a:prstGeom>
            <a:solidFill>
              <a:schemeClr val="accent1">
                <a:lumMod val="50000"/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CH" sz="1200" dirty="0">
                  <a:solidFill>
                    <a:srgbClr val="5B9BD5">
                      <a:lumMod val="50000"/>
                    </a:srgbClr>
                  </a:solidFill>
                </a:rPr>
                <a:t>0200 Bildung</a:t>
              </a: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979867" y="169120"/>
              <a:ext cx="7823428" cy="6270586"/>
              <a:chOff x="1089595" y="155448"/>
              <a:chExt cx="7823428" cy="6270586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1161761" y="2147030"/>
                <a:ext cx="7751262" cy="2489930"/>
              </a:xfrm>
              <a:prstGeom prst="round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de-CH" sz="1200" b="1" dirty="0">
                    <a:solidFill>
                      <a:srgbClr val="5B9BD5">
                        <a:lumMod val="50000"/>
                      </a:srgbClr>
                    </a:solidFill>
                  </a:rPr>
                  <a:t>B Kernaufgaben</a:t>
                </a: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5400000">
                <a:off x="1951945" y="2632130"/>
                <a:ext cx="553615" cy="1768327"/>
              </a:xfrm>
              <a:prstGeom prst="roundRect">
                <a:avLst/>
              </a:prstGeom>
              <a:solidFill>
                <a:schemeClr val="accent1">
                  <a:lumMod val="50000"/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CH" sz="1200" dirty="0">
                    <a:solidFill>
                      <a:srgbClr val="5B9BD5">
                        <a:lumMod val="50000"/>
                      </a:srgbClr>
                    </a:solidFill>
                  </a:rPr>
                  <a:t>0400 Gesundheit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5400000">
                <a:off x="5729534" y="2637539"/>
                <a:ext cx="553615" cy="1768327"/>
              </a:xfrm>
              <a:prstGeom prst="roundRect">
                <a:avLst/>
              </a:prstGeom>
              <a:solidFill>
                <a:schemeClr val="accent1">
                  <a:lumMod val="50000"/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CH" sz="1200" dirty="0">
                    <a:solidFill>
                      <a:srgbClr val="5B9BD5">
                        <a:lumMod val="50000"/>
                      </a:srgbClr>
                    </a:solidFill>
                  </a:rPr>
                  <a:t>0600 Verkehr und Nachrichtenübermitt-</a:t>
                </a:r>
                <a:r>
                  <a:rPr lang="de-CH" sz="1200" dirty="0" err="1">
                    <a:solidFill>
                      <a:srgbClr val="5B9BD5">
                        <a:lumMod val="50000"/>
                      </a:srgbClr>
                    </a:solidFill>
                  </a:rPr>
                  <a:t>lung</a:t>
                </a:r>
                <a:endParaRPr lang="de-CH" sz="1200" dirty="0">
                  <a:solidFill>
                    <a:srgbClr val="5B9BD5">
                      <a:lumMod val="50000"/>
                    </a:srgbClr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5400000">
                <a:off x="3817506" y="3312057"/>
                <a:ext cx="553615" cy="1768327"/>
              </a:xfrm>
              <a:prstGeom prst="roundRect">
                <a:avLst/>
              </a:prstGeom>
              <a:solidFill>
                <a:schemeClr val="accent1">
                  <a:lumMod val="50000"/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CH" sz="1200" dirty="0">
                    <a:solidFill>
                      <a:srgbClr val="5B9BD5">
                        <a:lumMod val="50000"/>
                      </a:srgbClr>
                    </a:solidFill>
                  </a:rPr>
                  <a:t>0900 Finanzen und Steuern</a:t>
                </a: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 rot="5400000">
                <a:off x="3793764" y="2002454"/>
                <a:ext cx="553615" cy="1768327"/>
              </a:xfrm>
              <a:prstGeom prst="roundRect">
                <a:avLst/>
              </a:prstGeom>
              <a:solidFill>
                <a:schemeClr val="accent1">
                  <a:lumMod val="50000"/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CH" sz="1200" dirty="0">
                    <a:solidFill>
                      <a:srgbClr val="5B9BD5">
                        <a:lumMod val="50000"/>
                      </a:srgbClr>
                    </a:solidFill>
                  </a:rPr>
                  <a:t>0100 Öffentliche Ordnung und Sicherheit</a:t>
                </a: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 rot="5400000">
                <a:off x="7563520" y="2648874"/>
                <a:ext cx="553615" cy="1768327"/>
              </a:xfrm>
              <a:prstGeom prst="roundRect">
                <a:avLst/>
              </a:prstGeom>
              <a:solidFill>
                <a:schemeClr val="accent1">
                  <a:lumMod val="50000"/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CH" sz="1200" dirty="0">
                    <a:solidFill>
                      <a:srgbClr val="5B9BD5">
                        <a:lumMod val="50000"/>
                      </a:srgbClr>
                    </a:solidFill>
                  </a:rPr>
                  <a:t>0700 Umweltschutz und Raumordnung</a:t>
                </a: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 rot="5400000">
                <a:off x="1951946" y="1988516"/>
                <a:ext cx="553615" cy="1768327"/>
              </a:xfrm>
              <a:prstGeom prst="roundRect">
                <a:avLst/>
              </a:prstGeom>
              <a:solidFill>
                <a:schemeClr val="accent1">
                  <a:lumMod val="50000"/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CH" sz="1200" dirty="0">
                    <a:solidFill>
                      <a:srgbClr val="5B9BD5">
                        <a:lumMod val="50000"/>
                      </a:srgbClr>
                    </a:solidFill>
                  </a:rPr>
                  <a:t>0000 Allgemeine Verwaltung</a:t>
                </a: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 rot="5400000">
                <a:off x="1931003" y="3285210"/>
                <a:ext cx="553615" cy="1768327"/>
              </a:xfrm>
              <a:prstGeom prst="roundRect">
                <a:avLst/>
              </a:prstGeom>
              <a:solidFill>
                <a:schemeClr val="accent1">
                  <a:lumMod val="50000"/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CH" sz="1200" dirty="0">
                    <a:solidFill>
                      <a:srgbClr val="5B9BD5">
                        <a:lumMod val="50000"/>
                      </a:srgbClr>
                    </a:solidFill>
                  </a:rPr>
                  <a:t>0800 Volkswirtschaft</a:t>
                </a: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 rot="5400000">
                <a:off x="7506176" y="2008693"/>
                <a:ext cx="553615" cy="1768327"/>
              </a:xfrm>
              <a:prstGeom prst="roundRect">
                <a:avLst/>
              </a:prstGeom>
              <a:solidFill>
                <a:schemeClr val="accent1">
                  <a:lumMod val="50000"/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CH" sz="1200" dirty="0">
                    <a:solidFill>
                      <a:srgbClr val="5B9BD5">
                        <a:lumMod val="50000"/>
                      </a:srgbClr>
                    </a:solidFill>
                  </a:rPr>
                  <a:t>0300 Kultur, Sport und Freizeit, Kirche</a:t>
                </a: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 rot="5400000">
                <a:off x="3836823" y="2629445"/>
                <a:ext cx="553615" cy="1768327"/>
              </a:xfrm>
              <a:prstGeom prst="roundRect">
                <a:avLst/>
              </a:prstGeom>
              <a:solidFill>
                <a:schemeClr val="accent1">
                  <a:lumMod val="50000"/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CH" sz="1200" dirty="0">
                    <a:solidFill>
                      <a:srgbClr val="5B9BD5">
                        <a:lumMod val="50000"/>
                      </a:srgbClr>
                    </a:solidFill>
                  </a:rPr>
                  <a:t>0500 Soziale Sicherheit</a:t>
                </a:r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1089595" y="155448"/>
                <a:ext cx="7823427" cy="1901583"/>
                <a:chOff x="2241824" y="83971"/>
                <a:chExt cx="7751262" cy="1901583"/>
              </a:xfrm>
            </p:grpSpPr>
            <p:sp>
              <p:nvSpPr>
                <p:cNvPr id="31" name="Rounded Rectangle 30"/>
                <p:cNvSpPr/>
                <p:nvPr/>
              </p:nvSpPr>
              <p:spPr>
                <a:xfrm>
                  <a:off x="2241824" y="83971"/>
                  <a:ext cx="7751262" cy="1901583"/>
                </a:xfrm>
                <a:prstGeom prst="roundRect">
                  <a:avLst/>
                </a:prstGeom>
                <a:no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de-CH" sz="1200" b="1" dirty="0">
                      <a:solidFill>
                        <a:srgbClr val="4472C4">
                          <a:lumMod val="50000"/>
                        </a:srgbClr>
                      </a:solidFill>
                    </a:rPr>
                    <a:t>A Führungsaufgaben</a:t>
                  </a:r>
                  <a:endParaRPr lang="de-CH" sz="1200" b="1" dirty="0">
                    <a:solidFill>
                      <a:srgbClr val="5B9BD5">
                        <a:lumMod val="50000"/>
                      </a:srgbClr>
                    </a:solidFill>
                  </a:endParaRPr>
                </a:p>
              </p:txBody>
            </p:sp>
            <p:sp>
              <p:nvSpPr>
                <p:cNvPr id="32" name="Rounded Rectangle 31"/>
                <p:cNvSpPr/>
                <p:nvPr/>
              </p:nvSpPr>
              <p:spPr>
                <a:xfrm rot="5400000">
                  <a:off x="3116106" y="688885"/>
                  <a:ext cx="558769" cy="1710240"/>
                </a:xfrm>
                <a:prstGeom prst="roundRect">
                  <a:avLst/>
                </a:prstGeom>
                <a:solidFill>
                  <a:schemeClr val="accent1">
                    <a:lumMod val="50000"/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de-CH" sz="1200" dirty="0">
                      <a:solidFill>
                        <a:srgbClr val="5B9BD5">
                          <a:lumMod val="50000"/>
                        </a:srgbClr>
                      </a:solidFill>
                    </a:rPr>
                    <a:t>0500 Leistungen</a:t>
                  </a:r>
                </a:p>
              </p:txBody>
            </p:sp>
            <p:sp>
              <p:nvSpPr>
                <p:cNvPr id="33" name="Rounded Rectangle 32"/>
                <p:cNvSpPr/>
                <p:nvPr/>
              </p:nvSpPr>
              <p:spPr>
                <a:xfrm rot="5400000">
                  <a:off x="6714846" y="-86247"/>
                  <a:ext cx="558769" cy="1710240"/>
                </a:xfrm>
                <a:prstGeom prst="roundRect">
                  <a:avLst/>
                </a:prstGeom>
                <a:solidFill>
                  <a:schemeClr val="accent1">
                    <a:lumMod val="50000"/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de-CH" sz="1200" dirty="0">
                      <a:solidFill>
                        <a:srgbClr val="5B9BD5">
                          <a:lumMod val="50000"/>
                        </a:srgbClr>
                      </a:solidFill>
                    </a:rPr>
                    <a:t>0300 Controlling</a:t>
                  </a:r>
                </a:p>
              </p:txBody>
            </p:sp>
            <p:sp>
              <p:nvSpPr>
                <p:cNvPr id="34" name="Rounded Rectangle 33"/>
                <p:cNvSpPr/>
                <p:nvPr/>
              </p:nvSpPr>
              <p:spPr>
                <a:xfrm rot="5400000">
                  <a:off x="6693190" y="724685"/>
                  <a:ext cx="558769" cy="1710240"/>
                </a:xfrm>
                <a:prstGeom prst="roundRect">
                  <a:avLst/>
                </a:prstGeom>
                <a:solidFill>
                  <a:schemeClr val="accent1">
                    <a:lumMod val="50000"/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de-CH" sz="1200" dirty="0">
                      <a:solidFill>
                        <a:srgbClr val="5B9BD5">
                          <a:lumMod val="50000"/>
                        </a:srgbClr>
                      </a:solidFill>
                    </a:rPr>
                    <a:t>0700 Organisation</a:t>
                  </a:r>
                </a:p>
              </p:txBody>
            </p:sp>
            <p:sp>
              <p:nvSpPr>
                <p:cNvPr id="35" name="Rounded Rectangle 34"/>
                <p:cNvSpPr/>
                <p:nvPr/>
              </p:nvSpPr>
              <p:spPr>
                <a:xfrm rot="5400000">
                  <a:off x="4905170" y="-86247"/>
                  <a:ext cx="558769" cy="1710240"/>
                </a:xfrm>
                <a:prstGeom prst="roundRect">
                  <a:avLst/>
                </a:prstGeom>
                <a:solidFill>
                  <a:schemeClr val="accent1">
                    <a:lumMod val="50000"/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de-CH" sz="1200" dirty="0">
                      <a:solidFill>
                        <a:srgbClr val="5B9BD5">
                          <a:lumMod val="50000"/>
                        </a:srgbClr>
                      </a:solidFill>
                    </a:rPr>
                    <a:t>0200 Planung</a:t>
                  </a: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 rot="5400000">
                  <a:off x="8543335" y="727084"/>
                  <a:ext cx="558769" cy="1710240"/>
                </a:xfrm>
                <a:prstGeom prst="roundRect">
                  <a:avLst/>
                </a:prstGeom>
                <a:solidFill>
                  <a:schemeClr val="accent1">
                    <a:lumMod val="50000"/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de-CH" sz="1200" dirty="0">
                      <a:solidFill>
                        <a:srgbClr val="5B9BD5">
                          <a:lumMod val="50000"/>
                        </a:srgbClr>
                      </a:solidFill>
                    </a:rPr>
                    <a:t>0800 Analytik</a:t>
                  </a:r>
                </a:p>
              </p:txBody>
            </p:sp>
            <p:sp>
              <p:nvSpPr>
                <p:cNvPr id="37" name="Rounded Rectangle 36"/>
                <p:cNvSpPr/>
                <p:nvPr/>
              </p:nvSpPr>
              <p:spPr>
                <a:xfrm rot="5400000">
                  <a:off x="3113896" y="-86246"/>
                  <a:ext cx="558769" cy="1710240"/>
                </a:xfrm>
                <a:prstGeom prst="roundRect">
                  <a:avLst/>
                </a:prstGeom>
                <a:solidFill>
                  <a:schemeClr val="accent1">
                    <a:lumMod val="50000"/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de-CH" sz="1200" dirty="0">
                      <a:solidFill>
                        <a:srgbClr val="5B9BD5">
                          <a:lumMod val="50000"/>
                        </a:srgbClr>
                      </a:solidFill>
                    </a:rPr>
                    <a:t>0100 Strategie</a:t>
                  </a:r>
                </a:p>
              </p:txBody>
            </p:sp>
            <p:sp>
              <p:nvSpPr>
                <p:cNvPr id="38" name="Rounded Rectangle 37"/>
                <p:cNvSpPr/>
                <p:nvPr/>
              </p:nvSpPr>
              <p:spPr>
                <a:xfrm rot="5400000">
                  <a:off x="8500951" y="-96670"/>
                  <a:ext cx="558769" cy="1710240"/>
                </a:xfrm>
                <a:prstGeom prst="roundRect">
                  <a:avLst/>
                </a:prstGeom>
                <a:solidFill>
                  <a:schemeClr val="accent1">
                    <a:lumMod val="50000"/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de-CH" sz="1200" dirty="0">
                      <a:solidFill>
                        <a:srgbClr val="5B9BD5">
                          <a:lumMod val="50000"/>
                        </a:srgbClr>
                      </a:solidFill>
                    </a:rPr>
                    <a:t>0400 Prozesse</a:t>
                  </a:r>
                </a:p>
              </p:txBody>
            </p:sp>
            <p:sp>
              <p:nvSpPr>
                <p:cNvPr id="39" name="Rounded Rectangle 38"/>
                <p:cNvSpPr/>
                <p:nvPr/>
              </p:nvSpPr>
              <p:spPr>
                <a:xfrm rot="5400000">
                  <a:off x="4918554" y="710670"/>
                  <a:ext cx="558769" cy="1710240"/>
                </a:xfrm>
                <a:prstGeom prst="roundRect">
                  <a:avLst/>
                </a:prstGeom>
                <a:solidFill>
                  <a:schemeClr val="accent1">
                    <a:lumMod val="50000"/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de-CH" sz="1200" dirty="0">
                      <a:solidFill>
                        <a:srgbClr val="5B9BD5">
                          <a:lumMod val="50000"/>
                        </a:srgbClr>
                      </a:solidFill>
                    </a:rPr>
                    <a:t>0600 Qualität</a:t>
                  </a:r>
                </a:p>
              </p:txBody>
            </p:sp>
          </p:grpSp>
          <p:sp>
            <p:nvSpPr>
              <p:cNvPr id="40" name="Rounded Rectangle 39"/>
              <p:cNvSpPr/>
              <p:nvPr/>
            </p:nvSpPr>
            <p:spPr>
              <a:xfrm>
                <a:off x="1179833" y="4671471"/>
                <a:ext cx="7686665" cy="1754563"/>
              </a:xfrm>
              <a:prstGeom prst="round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de-CH" sz="1200" b="1" dirty="0">
                    <a:solidFill>
                      <a:srgbClr val="5B9BD5">
                        <a:lumMod val="50000"/>
                      </a:srgbClr>
                    </a:solidFill>
                  </a:rPr>
                  <a:t>C Unterstützungsaufgaben</a:t>
                </a: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 rot="5400000">
                <a:off x="2070261" y="5127302"/>
                <a:ext cx="553615" cy="1726163"/>
              </a:xfrm>
              <a:prstGeom prst="roundRect">
                <a:avLst/>
              </a:prstGeom>
              <a:solidFill>
                <a:schemeClr val="accent1">
                  <a:lumMod val="50000"/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CH" sz="1200" dirty="0">
                    <a:solidFill>
                      <a:srgbClr val="5B9BD5">
                        <a:lumMod val="50000"/>
                      </a:srgbClr>
                    </a:solidFill>
                  </a:rPr>
                  <a:t>0500 Geschäftsabwicklung</a:t>
                </a:r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 rot="5400000">
                <a:off x="5710450" y="4448740"/>
                <a:ext cx="553615" cy="1726163"/>
              </a:xfrm>
              <a:prstGeom prst="roundRect">
                <a:avLst/>
              </a:prstGeom>
              <a:solidFill>
                <a:schemeClr val="accent1">
                  <a:lumMod val="50000"/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CH" sz="1200" dirty="0">
                    <a:solidFill>
                      <a:srgbClr val="5B9BD5">
                        <a:lumMod val="50000"/>
                      </a:srgbClr>
                    </a:solidFill>
                  </a:rPr>
                  <a:t>0300 Beschaffung</a:t>
                </a:r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 rot="5400000">
                <a:off x="5706165" y="5127302"/>
                <a:ext cx="553615" cy="1726163"/>
              </a:xfrm>
              <a:prstGeom prst="roundRect">
                <a:avLst/>
              </a:prstGeom>
              <a:solidFill>
                <a:schemeClr val="accent1">
                  <a:lumMod val="50000"/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CH" sz="1200" dirty="0">
                    <a:solidFill>
                      <a:srgbClr val="5B9BD5">
                        <a:lumMod val="50000"/>
                      </a:srgbClr>
                    </a:solidFill>
                  </a:rPr>
                  <a:t>0700 Immobilien</a:t>
                </a: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 rot="5400000">
                <a:off x="3836822" y="4461386"/>
                <a:ext cx="553615" cy="1726163"/>
              </a:xfrm>
              <a:prstGeom prst="roundRect">
                <a:avLst/>
              </a:prstGeom>
              <a:solidFill>
                <a:schemeClr val="accent1">
                  <a:lumMod val="50000"/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CH" sz="1200" dirty="0">
                    <a:solidFill>
                      <a:srgbClr val="5B9BD5">
                        <a:lumMod val="50000"/>
                      </a:srgbClr>
                    </a:solidFill>
                  </a:rPr>
                  <a:t>0200 Personal</a:t>
                </a: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 rot="5400000">
                <a:off x="7506175" y="5166764"/>
                <a:ext cx="553615" cy="1726163"/>
              </a:xfrm>
              <a:prstGeom prst="roundRect">
                <a:avLst/>
              </a:prstGeom>
              <a:solidFill>
                <a:schemeClr val="accent1">
                  <a:lumMod val="50000"/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CH" sz="1200" dirty="0">
                    <a:solidFill>
                      <a:srgbClr val="5B9BD5">
                        <a:lumMod val="50000"/>
                      </a:srgbClr>
                    </a:solidFill>
                  </a:rPr>
                  <a:t>0800 Geoinformationen</a:t>
                </a: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 rot="5400000">
                <a:off x="2036926" y="4461386"/>
                <a:ext cx="553615" cy="1726163"/>
              </a:xfrm>
              <a:prstGeom prst="roundRect">
                <a:avLst/>
              </a:prstGeom>
              <a:solidFill>
                <a:schemeClr val="accent1">
                  <a:lumMod val="50000"/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CH" sz="1200" dirty="0">
                    <a:solidFill>
                      <a:srgbClr val="5B9BD5">
                        <a:lumMod val="50000"/>
                      </a:srgbClr>
                    </a:solidFill>
                  </a:rPr>
                  <a:t>0100 Finanzen</a:t>
                </a: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 rot="5400000">
                <a:off x="7485094" y="4474133"/>
                <a:ext cx="553615" cy="1726163"/>
              </a:xfrm>
              <a:prstGeom prst="roundRect">
                <a:avLst/>
              </a:prstGeom>
              <a:solidFill>
                <a:schemeClr val="accent1">
                  <a:lumMod val="50000"/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CH" sz="1200" dirty="0">
                    <a:solidFill>
                      <a:srgbClr val="5B9BD5">
                        <a:lumMod val="50000"/>
                      </a:srgbClr>
                    </a:solidFill>
                  </a:rPr>
                  <a:t>0400 Informatik</a:t>
                </a: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 rot="5400000">
                <a:off x="3856157" y="5127302"/>
                <a:ext cx="553615" cy="1726163"/>
              </a:xfrm>
              <a:prstGeom prst="roundRect">
                <a:avLst/>
              </a:prstGeom>
              <a:solidFill>
                <a:schemeClr val="accent1">
                  <a:lumMod val="50000"/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CH" sz="1200" dirty="0">
                    <a:solidFill>
                      <a:srgbClr val="5B9BD5">
                        <a:lumMod val="50000"/>
                      </a:srgbClr>
                    </a:solidFill>
                  </a:rPr>
                  <a:t>0600 Logistik</a:t>
                </a:r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8206435" y="2987563"/>
            <a:ext cx="3715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Es gibt drei </a:t>
            </a:r>
            <a:r>
              <a:rPr lang="de-CH" sz="2400" b="1" dirty="0">
                <a:solidFill>
                  <a:srgbClr val="BC0202"/>
                </a:solidFill>
              </a:rPr>
              <a:t>Aufgabentypen</a:t>
            </a:r>
            <a:r>
              <a:rPr lang="de-CH" sz="2400" dirty="0"/>
              <a:t>:</a:t>
            </a:r>
          </a:p>
          <a:p>
            <a:r>
              <a:rPr lang="de-CH" sz="2400" dirty="0"/>
              <a:t> </a:t>
            </a:r>
          </a:p>
          <a:p>
            <a:r>
              <a:rPr lang="de-CH" sz="2400" dirty="0"/>
              <a:t>A. Führungsaufgaben</a:t>
            </a:r>
          </a:p>
          <a:p>
            <a:r>
              <a:rPr lang="de-CH" sz="2400" dirty="0"/>
              <a:t>B. Kernaufgaben</a:t>
            </a:r>
          </a:p>
          <a:p>
            <a:r>
              <a:rPr lang="de-CH" sz="2400" dirty="0"/>
              <a:t>C. Unterstützungsaufgaben</a:t>
            </a:r>
          </a:p>
        </p:txBody>
      </p:sp>
      <p:sp>
        <p:nvSpPr>
          <p:cNvPr id="51" name="Oval 50"/>
          <p:cNvSpPr/>
          <p:nvPr/>
        </p:nvSpPr>
        <p:spPr>
          <a:xfrm flipV="1">
            <a:off x="3622686" y="1183131"/>
            <a:ext cx="1668982" cy="457285"/>
          </a:xfrm>
          <a:prstGeom prst="ellipse">
            <a:avLst/>
          </a:prstGeom>
          <a:noFill/>
          <a:ln w="28575">
            <a:solidFill>
              <a:srgbClr val="BC0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2" name="Oval 51"/>
          <p:cNvSpPr/>
          <p:nvPr/>
        </p:nvSpPr>
        <p:spPr>
          <a:xfrm>
            <a:off x="3623054" y="3000815"/>
            <a:ext cx="1795614" cy="392685"/>
          </a:xfrm>
          <a:prstGeom prst="ellipse">
            <a:avLst/>
          </a:prstGeom>
          <a:noFill/>
          <a:ln w="28575">
            <a:solidFill>
              <a:srgbClr val="BC0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3" name="Oval 52"/>
          <p:cNvSpPr/>
          <p:nvPr/>
        </p:nvSpPr>
        <p:spPr>
          <a:xfrm>
            <a:off x="3527088" y="5211221"/>
            <a:ext cx="1923329" cy="392685"/>
          </a:xfrm>
          <a:prstGeom prst="ellipse">
            <a:avLst/>
          </a:prstGeom>
          <a:noFill/>
          <a:ln w="28575">
            <a:solidFill>
              <a:srgbClr val="BC0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54" name="Straight Arrow Connector 53"/>
          <p:cNvCxnSpPr>
            <a:stCxn id="50" idx="1"/>
            <a:endCxn id="51" idx="6"/>
          </p:cNvCxnSpPr>
          <p:nvPr/>
        </p:nvCxnSpPr>
        <p:spPr>
          <a:xfrm flipH="1" flipV="1">
            <a:off x="5291668" y="1411773"/>
            <a:ext cx="2914767" cy="2545286"/>
          </a:xfrm>
          <a:prstGeom prst="straightConnector1">
            <a:avLst/>
          </a:prstGeom>
          <a:ln w="28575">
            <a:solidFill>
              <a:srgbClr val="BC02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52" idx="6"/>
          </p:cNvCxnSpPr>
          <p:nvPr/>
        </p:nvCxnSpPr>
        <p:spPr>
          <a:xfrm flipH="1" flipV="1">
            <a:off x="5418668" y="3197158"/>
            <a:ext cx="2787767" cy="1033097"/>
          </a:xfrm>
          <a:prstGeom prst="straightConnector1">
            <a:avLst/>
          </a:prstGeom>
          <a:ln w="28575">
            <a:solidFill>
              <a:srgbClr val="BC02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53" idx="6"/>
          </p:cNvCxnSpPr>
          <p:nvPr/>
        </p:nvCxnSpPr>
        <p:spPr>
          <a:xfrm flipH="1">
            <a:off x="5450417" y="4715164"/>
            <a:ext cx="2756018" cy="692400"/>
          </a:xfrm>
          <a:prstGeom prst="straightConnector1">
            <a:avLst/>
          </a:prstGeom>
          <a:ln w="28575">
            <a:solidFill>
              <a:srgbClr val="BC02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feld 12"/>
          <p:cNvSpPr txBox="1"/>
          <p:nvPr/>
        </p:nvSpPr>
        <p:spPr>
          <a:xfrm>
            <a:off x="9478683" y="-111279"/>
            <a:ext cx="2603500" cy="53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/>
              <a:t>Umsetzung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74962" y="517304"/>
            <a:ext cx="7471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>
                <a:hlinkClick r:id="rId4"/>
              </a:rPr>
              <a:t>eCH-0145 Aufgabenlandkarte</a:t>
            </a:r>
            <a:endParaRPr lang="de-CH" sz="3600" b="1" dirty="0"/>
          </a:p>
        </p:txBody>
      </p:sp>
      <p:pic>
        <p:nvPicPr>
          <p:cNvPr id="59" name="Bild 9"/>
          <p:cNvPicPr>
            <a:picLocks noChangeAspect="1"/>
          </p:cNvPicPr>
          <p:nvPr/>
        </p:nvPicPr>
        <p:blipFill rotWithShape="1">
          <a:blip r:embed="rId5"/>
          <a:srcRect l="26456" t="35277" r="3432" b="21953"/>
          <a:stretch/>
        </p:blipFill>
        <p:spPr>
          <a:xfrm>
            <a:off x="273859" y="57152"/>
            <a:ext cx="792336" cy="348283"/>
          </a:xfrm>
          <a:prstGeom prst="rect">
            <a:avLst/>
          </a:prstGeom>
        </p:spPr>
      </p:pic>
      <p:sp>
        <p:nvSpPr>
          <p:cNvPr id="60" name="TextBox 3"/>
          <p:cNvSpPr txBox="1"/>
          <p:nvPr/>
        </p:nvSpPr>
        <p:spPr>
          <a:xfrm>
            <a:off x="1578430" y="0"/>
            <a:ext cx="7756070" cy="369332"/>
          </a:xfrm>
          <a:prstGeom prst="rect">
            <a:avLst/>
          </a:prstGeom>
          <a:solidFill>
            <a:srgbClr val="BC02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rgbClr val="FFFFFF"/>
                </a:solidFill>
              </a:rPr>
              <a:t>eCH-0202 Geschäftsdokumentation «Vernetzte digitale Verwaltung Schweiz»</a:t>
            </a:r>
          </a:p>
        </p:txBody>
      </p:sp>
      <p:cxnSp>
        <p:nvCxnSpPr>
          <p:cNvPr id="61" name="Gerade Verbindung 13"/>
          <p:cNvCxnSpPr/>
          <p:nvPr/>
        </p:nvCxnSpPr>
        <p:spPr>
          <a:xfrm flipV="1">
            <a:off x="0" y="391704"/>
            <a:ext cx="12192000" cy="9071"/>
          </a:xfrm>
          <a:prstGeom prst="line">
            <a:avLst/>
          </a:prstGeom>
          <a:ln>
            <a:solidFill>
              <a:srgbClr val="8F01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7641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 animBg="1"/>
      <p:bldP spid="52" grpId="0" animBg="1"/>
      <p:bldP spid="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226609" y="1020086"/>
            <a:ext cx="7147204" cy="5572086"/>
            <a:chOff x="979867" y="169120"/>
            <a:chExt cx="7823428" cy="6270586"/>
          </a:xfrm>
        </p:grpSpPr>
        <p:sp>
          <p:nvSpPr>
            <p:cNvPr id="21" name="Rounded Rectangle 20"/>
            <p:cNvSpPr/>
            <p:nvPr/>
          </p:nvSpPr>
          <p:spPr>
            <a:xfrm rot="5400000">
              <a:off x="5565801" y="2000151"/>
              <a:ext cx="553615" cy="1768327"/>
            </a:xfrm>
            <a:prstGeom prst="roundRect">
              <a:avLst/>
            </a:prstGeom>
            <a:solidFill>
              <a:schemeClr val="accent1">
                <a:lumMod val="50000"/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CH" sz="1200" dirty="0">
                  <a:solidFill>
                    <a:srgbClr val="5B9BD5">
                      <a:lumMod val="50000"/>
                    </a:srgbClr>
                  </a:solidFill>
                </a:rPr>
                <a:t>0200 Bildung</a:t>
              </a: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979867" y="169120"/>
              <a:ext cx="7823428" cy="6270586"/>
              <a:chOff x="1089595" y="155448"/>
              <a:chExt cx="7823428" cy="6270586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1161761" y="2147030"/>
                <a:ext cx="7751262" cy="2489930"/>
              </a:xfrm>
              <a:prstGeom prst="round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de-CH" sz="1200" b="1" dirty="0">
                    <a:solidFill>
                      <a:srgbClr val="5B9BD5">
                        <a:lumMod val="50000"/>
                      </a:srgbClr>
                    </a:solidFill>
                  </a:rPr>
                  <a:t>B Kernaufgaben</a:t>
                </a: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5400000">
                <a:off x="1951945" y="2632130"/>
                <a:ext cx="553615" cy="1768327"/>
              </a:xfrm>
              <a:prstGeom prst="roundRect">
                <a:avLst/>
              </a:prstGeom>
              <a:solidFill>
                <a:schemeClr val="accent1">
                  <a:lumMod val="50000"/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CH" sz="1200" dirty="0">
                    <a:solidFill>
                      <a:srgbClr val="5B9BD5">
                        <a:lumMod val="50000"/>
                      </a:srgbClr>
                    </a:solidFill>
                  </a:rPr>
                  <a:t>0400 Gesundheit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5400000">
                <a:off x="5729534" y="2637539"/>
                <a:ext cx="553615" cy="1768327"/>
              </a:xfrm>
              <a:prstGeom prst="roundRect">
                <a:avLst/>
              </a:prstGeom>
              <a:solidFill>
                <a:schemeClr val="accent1">
                  <a:lumMod val="50000"/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CH" sz="1200" dirty="0">
                    <a:solidFill>
                      <a:srgbClr val="5B9BD5">
                        <a:lumMod val="50000"/>
                      </a:srgbClr>
                    </a:solidFill>
                  </a:rPr>
                  <a:t>0600 Verkehr und Nachrichtenübermittlung</a:t>
                </a: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5400000">
                <a:off x="3817506" y="3312057"/>
                <a:ext cx="553615" cy="1768327"/>
              </a:xfrm>
              <a:prstGeom prst="roundRect">
                <a:avLst/>
              </a:prstGeom>
              <a:solidFill>
                <a:schemeClr val="accent1">
                  <a:lumMod val="50000"/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CH" sz="1200" dirty="0">
                    <a:solidFill>
                      <a:srgbClr val="5B9BD5">
                        <a:lumMod val="50000"/>
                      </a:srgbClr>
                    </a:solidFill>
                  </a:rPr>
                  <a:t>0900 Finanzen und Steuern</a:t>
                </a: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 rot="5400000">
                <a:off x="3793764" y="2002454"/>
                <a:ext cx="553615" cy="1768327"/>
              </a:xfrm>
              <a:prstGeom prst="roundRect">
                <a:avLst/>
              </a:prstGeom>
              <a:solidFill>
                <a:schemeClr val="accent1">
                  <a:lumMod val="50000"/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CH" sz="1200" dirty="0">
                    <a:solidFill>
                      <a:srgbClr val="5B9BD5">
                        <a:lumMod val="50000"/>
                      </a:srgbClr>
                    </a:solidFill>
                  </a:rPr>
                  <a:t>0100 Öffentliche Ordnung und Sicherheit</a:t>
                </a: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 rot="5400000">
                <a:off x="7563520" y="2648874"/>
                <a:ext cx="553615" cy="1768327"/>
              </a:xfrm>
              <a:prstGeom prst="roundRect">
                <a:avLst/>
              </a:prstGeom>
              <a:solidFill>
                <a:schemeClr val="accent1">
                  <a:lumMod val="50000"/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CH" sz="1200" dirty="0">
                    <a:solidFill>
                      <a:srgbClr val="5B9BD5">
                        <a:lumMod val="50000"/>
                      </a:srgbClr>
                    </a:solidFill>
                  </a:rPr>
                  <a:t>0700 Umweltschutz und Raumordnung</a:t>
                </a: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 rot="5400000">
                <a:off x="1951946" y="1988516"/>
                <a:ext cx="553615" cy="1768327"/>
              </a:xfrm>
              <a:prstGeom prst="roundRect">
                <a:avLst/>
              </a:prstGeom>
              <a:solidFill>
                <a:schemeClr val="accent1">
                  <a:lumMod val="50000"/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CH" sz="1200" dirty="0">
                    <a:solidFill>
                      <a:srgbClr val="5B9BD5">
                        <a:lumMod val="50000"/>
                      </a:srgbClr>
                    </a:solidFill>
                  </a:rPr>
                  <a:t>0000 Allgemeine Verwaltung</a:t>
                </a: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 rot="5400000">
                <a:off x="1931003" y="3285210"/>
                <a:ext cx="553615" cy="1768327"/>
              </a:xfrm>
              <a:prstGeom prst="roundRect">
                <a:avLst/>
              </a:prstGeom>
              <a:solidFill>
                <a:schemeClr val="accent1">
                  <a:lumMod val="50000"/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CH" sz="1200" dirty="0">
                    <a:solidFill>
                      <a:srgbClr val="5B9BD5">
                        <a:lumMod val="50000"/>
                      </a:srgbClr>
                    </a:solidFill>
                  </a:rPr>
                  <a:t>0800 Volkswirtschaft</a:t>
                </a: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 rot="5400000">
                <a:off x="7506176" y="2008693"/>
                <a:ext cx="553615" cy="1768327"/>
              </a:xfrm>
              <a:prstGeom prst="roundRect">
                <a:avLst/>
              </a:prstGeom>
              <a:solidFill>
                <a:schemeClr val="accent1">
                  <a:lumMod val="50000"/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CH" sz="1200" dirty="0">
                    <a:solidFill>
                      <a:srgbClr val="5B9BD5">
                        <a:lumMod val="50000"/>
                      </a:srgbClr>
                    </a:solidFill>
                  </a:rPr>
                  <a:t>0300 Kultur, Sport und Freizeit, Kirche</a:t>
                </a: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 rot="5400000">
                <a:off x="3836823" y="2605624"/>
                <a:ext cx="553615" cy="1768327"/>
              </a:xfrm>
              <a:prstGeom prst="roundRect">
                <a:avLst/>
              </a:prstGeom>
              <a:solidFill>
                <a:schemeClr val="accent1">
                  <a:lumMod val="50000"/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CH" sz="1200" dirty="0">
                    <a:solidFill>
                      <a:srgbClr val="5B9BD5">
                        <a:lumMod val="50000"/>
                      </a:srgbClr>
                    </a:solidFill>
                  </a:rPr>
                  <a:t>0500 Soziale Sicherheit</a:t>
                </a:r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1089595" y="155448"/>
                <a:ext cx="7823427" cy="1901583"/>
                <a:chOff x="2241824" y="83971"/>
                <a:chExt cx="7751262" cy="1901583"/>
              </a:xfrm>
            </p:grpSpPr>
            <p:sp>
              <p:nvSpPr>
                <p:cNvPr id="31" name="Rounded Rectangle 30"/>
                <p:cNvSpPr/>
                <p:nvPr/>
              </p:nvSpPr>
              <p:spPr>
                <a:xfrm>
                  <a:off x="2241824" y="83971"/>
                  <a:ext cx="7751262" cy="1901583"/>
                </a:xfrm>
                <a:prstGeom prst="roundRect">
                  <a:avLst/>
                </a:prstGeom>
                <a:no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de-CH" sz="1200" b="1" dirty="0">
                      <a:solidFill>
                        <a:srgbClr val="4472C4">
                          <a:lumMod val="50000"/>
                        </a:srgbClr>
                      </a:solidFill>
                    </a:rPr>
                    <a:t>A Führungsaufgaben</a:t>
                  </a:r>
                  <a:endParaRPr lang="de-CH" sz="1200" b="1" dirty="0">
                    <a:solidFill>
                      <a:srgbClr val="5B9BD5">
                        <a:lumMod val="50000"/>
                      </a:srgbClr>
                    </a:solidFill>
                  </a:endParaRPr>
                </a:p>
              </p:txBody>
            </p:sp>
            <p:sp>
              <p:nvSpPr>
                <p:cNvPr id="32" name="Rounded Rectangle 31"/>
                <p:cNvSpPr/>
                <p:nvPr/>
              </p:nvSpPr>
              <p:spPr>
                <a:xfrm rot="5400000">
                  <a:off x="3116106" y="688885"/>
                  <a:ext cx="558769" cy="1710240"/>
                </a:xfrm>
                <a:prstGeom prst="roundRect">
                  <a:avLst/>
                </a:prstGeom>
                <a:solidFill>
                  <a:schemeClr val="accent1">
                    <a:lumMod val="50000"/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de-CH" sz="1200" dirty="0">
                      <a:solidFill>
                        <a:srgbClr val="5B9BD5">
                          <a:lumMod val="50000"/>
                        </a:srgbClr>
                      </a:solidFill>
                    </a:rPr>
                    <a:t>0500 Leistungen</a:t>
                  </a:r>
                </a:p>
              </p:txBody>
            </p:sp>
            <p:sp>
              <p:nvSpPr>
                <p:cNvPr id="33" name="Rounded Rectangle 32"/>
                <p:cNvSpPr/>
                <p:nvPr/>
              </p:nvSpPr>
              <p:spPr>
                <a:xfrm rot="5400000">
                  <a:off x="6714846" y="-86247"/>
                  <a:ext cx="558769" cy="1710240"/>
                </a:xfrm>
                <a:prstGeom prst="roundRect">
                  <a:avLst/>
                </a:prstGeom>
                <a:solidFill>
                  <a:schemeClr val="accent1">
                    <a:lumMod val="50000"/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de-CH" sz="1200" dirty="0">
                      <a:solidFill>
                        <a:srgbClr val="5B9BD5">
                          <a:lumMod val="50000"/>
                        </a:srgbClr>
                      </a:solidFill>
                    </a:rPr>
                    <a:t>0300 Controlling</a:t>
                  </a:r>
                </a:p>
              </p:txBody>
            </p:sp>
            <p:sp>
              <p:nvSpPr>
                <p:cNvPr id="34" name="Rounded Rectangle 33"/>
                <p:cNvSpPr/>
                <p:nvPr/>
              </p:nvSpPr>
              <p:spPr>
                <a:xfrm rot="5400000">
                  <a:off x="6693190" y="724685"/>
                  <a:ext cx="558769" cy="1710240"/>
                </a:xfrm>
                <a:prstGeom prst="roundRect">
                  <a:avLst/>
                </a:prstGeom>
                <a:solidFill>
                  <a:schemeClr val="accent1">
                    <a:lumMod val="50000"/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de-CH" sz="1200" dirty="0">
                      <a:solidFill>
                        <a:srgbClr val="5B9BD5">
                          <a:lumMod val="50000"/>
                        </a:srgbClr>
                      </a:solidFill>
                    </a:rPr>
                    <a:t>0700 Organisation</a:t>
                  </a:r>
                </a:p>
              </p:txBody>
            </p:sp>
            <p:sp>
              <p:nvSpPr>
                <p:cNvPr id="35" name="Rounded Rectangle 34"/>
                <p:cNvSpPr/>
                <p:nvPr/>
              </p:nvSpPr>
              <p:spPr>
                <a:xfrm rot="5400000">
                  <a:off x="4905170" y="-86247"/>
                  <a:ext cx="558769" cy="1710240"/>
                </a:xfrm>
                <a:prstGeom prst="roundRect">
                  <a:avLst/>
                </a:prstGeom>
                <a:solidFill>
                  <a:schemeClr val="accent1">
                    <a:lumMod val="50000"/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de-CH" sz="1200" dirty="0">
                      <a:solidFill>
                        <a:srgbClr val="5B9BD5">
                          <a:lumMod val="50000"/>
                        </a:srgbClr>
                      </a:solidFill>
                    </a:rPr>
                    <a:t>0200 Planung</a:t>
                  </a: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 rot="5400000">
                  <a:off x="8543335" y="727084"/>
                  <a:ext cx="558769" cy="1710240"/>
                </a:xfrm>
                <a:prstGeom prst="roundRect">
                  <a:avLst/>
                </a:prstGeom>
                <a:solidFill>
                  <a:schemeClr val="accent1">
                    <a:lumMod val="50000"/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de-CH" sz="1200" dirty="0">
                      <a:solidFill>
                        <a:srgbClr val="5B9BD5">
                          <a:lumMod val="50000"/>
                        </a:srgbClr>
                      </a:solidFill>
                    </a:rPr>
                    <a:t>0800 Analytik</a:t>
                  </a:r>
                </a:p>
              </p:txBody>
            </p:sp>
            <p:sp>
              <p:nvSpPr>
                <p:cNvPr id="37" name="Rounded Rectangle 36"/>
                <p:cNvSpPr/>
                <p:nvPr/>
              </p:nvSpPr>
              <p:spPr>
                <a:xfrm rot="5400000">
                  <a:off x="3113896" y="-86246"/>
                  <a:ext cx="558769" cy="1710240"/>
                </a:xfrm>
                <a:prstGeom prst="roundRect">
                  <a:avLst/>
                </a:prstGeom>
                <a:solidFill>
                  <a:schemeClr val="accent1">
                    <a:lumMod val="50000"/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de-CH" sz="1200" dirty="0">
                      <a:solidFill>
                        <a:srgbClr val="5B9BD5">
                          <a:lumMod val="50000"/>
                        </a:srgbClr>
                      </a:solidFill>
                    </a:rPr>
                    <a:t>0100 Strategie</a:t>
                  </a:r>
                </a:p>
              </p:txBody>
            </p:sp>
            <p:sp>
              <p:nvSpPr>
                <p:cNvPr id="38" name="Rounded Rectangle 37"/>
                <p:cNvSpPr/>
                <p:nvPr/>
              </p:nvSpPr>
              <p:spPr>
                <a:xfrm rot="5400000">
                  <a:off x="8500951" y="-96670"/>
                  <a:ext cx="558769" cy="1710240"/>
                </a:xfrm>
                <a:prstGeom prst="roundRect">
                  <a:avLst/>
                </a:prstGeom>
                <a:solidFill>
                  <a:schemeClr val="accent1">
                    <a:lumMod val="50000"/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de-CH" sz="1200" dirty="0">
                      <a:solidFill>
                        <a:srgbClr val="5B9BD5">
                          <a:lumMod val="50000"/>
                        </a:srgbClr>
                      </a:solidFill>
                    </a:rPr>
                    <a:t>0400 Prozesse</a:t>
                  </a:r>
                </a:p>
              </p:txBody>
            </p:sp>
            <p:sp>
              <p:nvSpPr>
                <p:cNvPr id="39" name="Rounded Rectangle 38"/>
                <p:cNvSpPr/>
                <p:nvPr/>
              </p:nvSpPr>
              <p:spPr>
                <a:xfrm rot="5400000">
                  <a:off x="4918554" y="710670"/>
                  <a:ext cx="558769" cy="1710240"/>
                </a:xfrm>
                <a:prstGeom prst="roundRect">
                  <a:avLst/>
                </a:prstGeom>
                <a:solidFill>
                  <a:schemeClr val="accent1">
                    <a:lumMod val="50000"/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de-CH" sz="1200" dirty="0">
                      <a:solidFill>
                        <a:srgbClr val="5B9BD5">
                          <a:lumMod val="50000"/>
                        </a:srgbClr>
                      </a:solidFill>
                    </a:rPr>
                    <a:t>0600 Qualität</a:t>
                  </a:r>
                </a:p>
              </p:txBody>
            </p:sp>
          </p:grpSp>
          <p:sp>
            <p:nvSpPr>
              <p:cNvPr id="40" name="Rounded Rectangle 39"/>
              <p:cNvSpPr/>
              <p:nvPr/>
            </p:nvSpPr>
            <p:spPr>
              <a:xfrm>
                <a:off x="1179833" y="4671471"/>
                <a:ext cx="7686665" cy="1754563"/>
              </a:xfrm>
              <a:prstGeom prst="round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de-CH" sz="1200" b="1" dirty="0">
                    <a:solidFill>
                      <a:srgbClr val="5B9BD5">
                        <a:lumMod val="50000"/>
                      </a:srgbClr>
                    </a:solidFill>
                  </a:rPr>
                  <a:t>C Unterstützungsaufgaben</a:t>
                </a: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 rot="5400000">
                <a:off x="2070261" y="5127302"/>
                <a:ext cx="553615" cy="1726163"/>
              </a:xfrm>
              <a:prstGeom prst="roundRect">
                <a:avLst/>
              </a:prstGeom>
              <a:solidFill>
                <a:schemeClr val="accent1">
                  <a:lumMod val="50000"/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CH" sz="1200" dirty="0">
                    <a:solidFill>
                      <a:srgbClr val="5B9BD5">
                        <a:lumMod val="50000"/>
                      </a:srgbClr>
                    </a:solidFill>
                  </a:rPr>
                  <a:t>0500 Geschäftsabwicklung</a:t>
                </a:r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 rot="5400000">
                <a:off x="5710450" y="4448740"/>
                <a:ext cx="553615" cy="1726163"/>
              </a:xfrm>
              <a:prstGeom prst="roundRect">
                <a:avLst/>
              </a:prstGeom>
              <a:solidFill>
                <a:schemeClr val="accent1">
                  <a:lumMod val="50000"/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CH" sz="1200" dirty="0">
                    <a:solidFill>
                      <a:srgbClr val="5B9BD5">
                        <a:lumMod val="50000"/>
                      </a:srgbClr>
                    </a:solidFill>
                  </a:rPr>
                  <a:t>0300 Beschaffung</a:t>
                </a:r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 rot="5400000">
                <a:off x="5706165" y="5127302"/>
                <a:ext cx="553615" cy="1726163"/>
              </a:xfrm>
              <a:prstGeom prst="roundRect">
                <a:avLst/>
              </a:prstGeom>
              <a:solidFill>
                <a:schemeClr val="accent1">
                  <a:lumMod val="50000"/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CH" sz="1200" dirty="0">
                    <a:solidFill>
                      <a:srgbClr val="5B9BD5">
                        <a:lumMod val="50000"/>
                      </a:srgbClr>
                    </a:solidFill>
                  </a:rPr>
                  <a:t>0700 Immobilien</a:t>
                </a: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 rot="5400000">
                <a:off x="3836822" y="4461386"/>
                <a:ext cx="553615" cy="1726163"/>
              </a:xfrm>
              <a:prstGeom prst="roundRect">
                <a:avLst/>
              </a:prstGeom>
              <a:solidFill>
                <a:schemeClr val="accent1">
                  <a:lumMod val="50000"/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CH" sz="1200" dirty="0">
                    <a:solidFill>
                      <a:srgbClr val="5B9BD5">
                        <a:lumMod val="50000"/>
                      </a:srgbClr>
                    </a:solidFill>
                  </a:rPr>
                  <a:t>0200 Personal</a:t>
                </a: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 rot="5400000">
                <a:off x="7506175" y="5166764"/>
                <a:ext cx="553615" cy="1726163"/>
              </a:xfrm>
              <a:prstGeom prst="roundRect">
                <a:avLst/>
              </a:prstGeom>
              <a:solidFill>
                <a:schemeClr val="accent1">
                  <a:lumMod val="50000"/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CH" sz="1200" dirty="0">
                    <a:solidFill>
                      <a:srgbClr val="5B9BD5">
                        <a:lumMod val="50000"/>
                      </a:srgbClr>
                    </a:solidFill>
                  </a:rPr>
                  <a:t>0800 Geoinformationen</a:t>
                </a: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 rot="5400000">
                <a:off x="2036926" y="4461386"/>
                <a:ext cx="553615" cy="1726163"/>
              </a:xfrm>
              <a:prstGeom prst="roundRect">
                <a:avLst/>
              </a:prstGeom>
              <a:solidFill>
                <a:schemeClr val="accent1">
                  <a:lumMod val="50000"/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CH" sz="1200" dirty="0">
                    <a:solidFill>
                      <a:srgbClr val="5B9BD5">
                        <a:lumMod val="50000"/>
                      </a:srgbClr>
                    </a:solidFill>
                  </a:rPr>
                  <a:t>0100 Finanzen</a:t>
                </a: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 rot="5400000">
                <a:off x="7485094" y="4474133"/>
                <a:ext cx="553615" cy="1726163"/>
              </a:xfrm>
              <a:prstGeom prst="roundRect">
                <a:avLst/>
              </a:prstGeom>
              <a:solidFill>
                <a:schemeClr val="accent1">
                  <a:lumMod val="50000"/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CH" sz="1200" dirty="0">
                    <a:solidFill>
                      <a:srgbClr val="5B9BD5">
                        <a:lumMod val="50000"/>
                      </a:srgbClr>
                    </a:solidFill>
                  </a:rPr>
                  <a:t>0400 Informatik</a:t>
                </a: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 rot="5400000">
                <a:off x="3856157" y="5127302"/>
                <a:ext cx="553615" cy="1726163"/>
              </a:xfrm>
              <a:prstGeom prst="roundRect">
                <a:avLst/>
              </a:prstGeom>
              <a:solidFill>
                <a:schemeClr val="accent1">
                  <a:lumMod val="50000"/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CH" sz="1200" dirty="0">
                    <a:solidFill>
                      <a:srgbClr val="5B9BD5">
                        <a:lumMod val="50000"/>
                      </a:srgbClr>
                    </a:solidFill>
                  </a:rPr>
                  <a:t>0600 Logistik</a:t>
                </a:r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8863372" y="4036994"/>
            <a:ext cx="35112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...und pro Aufgabentyp </a:t>
            </a:r>
            <a:br>
              <a:rPr lang="de-CH" sz="2400" dirty="0"/>
            </a:br>
            <a:r>
              <a:rPr lang="de-CH" sz="2400" dirty="0"/>
              <a:t>drei weitere hierarchisch strukturierte, </a:t>
            </a:r>
            <a:r>
              <a:rPr lang="de-CH" sz="2400" b="1" dirty="0"/>
              <a:t>sachliche</a:t>
            </a:r>
            <a:r>
              <a:rPr lang="de-CH" sz="2400" dirty="0"/>
              <a:t> </a:t>
            </a:r>
            <a:r>
              <a:rPr lang="de-CH" sz="2400" b="1" dirty="0"/>
              <a:t>Gliederungsstufen</a:t>
            </a:r>
            <a:r>
              <a:rPr lang="de-CH" sz="2400" dirty="0"/>
              <a:t>: 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de-CH" sz="2400" dirty="0"/>
              <a:t>Aufgabenfeld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de-CH" sz="2400" dirty="0"/>
              <a:t>Aufgabengruppe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de-CH" sz="2400" dirty="0"/>
              <a:t>Aufgabe</a:t>
            </a:r>
          </a:p>
        </p:txBody>
      </p:sp>
      <p:sp>
        <p:nvSpPr>
          <p:cNvPr id="51" name="Oval 50"/>
          <p:cNvSpPr/>
          <p:nvPr/>
        </p:nvSpPr>
        <p:spPr>
          <a:xfrm flipV="1">
            <a:off x="2942070" y="1033720"/>
            <a:ext cx="1668982" cy="457285"/>
          </a:xfrm>
          <a:prstGeom prst="ellipse">
            <a:avLst/>
          </a:prstGeom>
          <a:noFill/>
          <a:ln w="28575">
            <a:solidFill>
              <a:srgbClr val="BC0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2" name="Oval 51"/>
          <p:cNvSpPr/>
          <p:nvPr/>
        </p:nvSpPr>
        <p:spPr>
          <a:xfrm>
            <a:off x="2867132" y="2851404"/>
            <a:ext cx="1795614" cy="392685"/>
          </a:xfrm>
          <a:prstGeom prst="ellipse">
            <a:avLst/>
          </a:prstGeom>
          <a:noFill/>
          <a:ln w="28575">
            <a:solidFill>
              <a:srgbClr val="BC0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3" name="Oval 52"/>
          <p:cNvSpPr/>
          <p:nvPr/>
        </p:nvSpPr>
        <p:spPr>
          <a:xfrm>
            <a:off x="2781930" y="5062178"/>
            <a:ext cx="1934897" cy="392685"/>
          </a:xfrm>
          <a:prstGeom prst="ellipse">
            <a:avLst/>
          </a:prstGeom>
          <a:noFill/>
          <a:ln w="28575">
            <a:solidFill>
              <a:srgbClr val="BC0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54" name="Straight Arrow Connector 53"/>
          <p:cNvCxnSpPr>
            <a:cxnSpLocks/>
            <a:endCxn id="51" idx="2"/>
          </p:cNvCxnSpPr>
          <p:nvPr/>
        </p:nvCxnSpPr>
        <p:spPr>
          <a:xfrm flipV="1">
            <a:off x="254138" y="1262362"/>
            <a:ext cx="2687932" cy="1603454"/>
          </a:xfrm>
          <a:prstGeom prst="straightConnector1">
            <a:avLst/>
          </a:prstGeom>
          <a:ln w="28575">
            <a:solidFill>
              <a:srgbClr val="BC02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  <a:stCxn id="4" idx="2"/>
            <a:endCxn id="52" idx="2"/>
          </p:cNvCxnSpPr>
          <p:nvPr/>
        </p:nvCxnSpPr>
        <p:spPr>
          <a:xfrm flipV="1">
            <a:off x="366322" y="3047747"/>
            <a:ext cx="2500810" cy="730504"/>
          </a:xfrm>
          <a:prstGeom prst="straightConnector1">
            <a:avLst/>
          </a:prstGeom>
          <a:ln w="28575">
            <a:solidFill>
              <a:srgbClr val="BC02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/>
            <a:endCxn id="53" idx="2"/>
          </p:cNvCxnSpPr>
          <p:nvPr/>
        </p:nvCxnSpPr>
        <p:spPr>
          <a:xfrm>
            <a:off x="400117" y="4534137"/>
            <a:ext cx="2381813" cy="724384"/>
          </a:xfrm>
          <a:prstGeom prst="straightConnector1">
            <a:avLst/>
          </a:prstGeom>
          <a:ln w="28575">
            <a:solidFill>
              <a:srgbClr val="BC02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1997875" y="3775384"/>
            <a:ext cx="1979083" cy="392685"/>
          </a:xfrm>
          <a:prstGeom prst="ellipse">
            <a:avLst/>
          </a:prstGeom>
          <a:solidFill>
            <a:srgbClr val="CC3399"/>
          </a:solidFill>
          <a:ln w="381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solidFill>
                  <a:srgbClr val="FFFFFF"/>
                </a:solidFill>
              </a:rPr>
              <a:t>0500 Soziale Sicherheit</a:t>
            </a:r>
          </a:p>
        </p:txBody>
      </p:sp>
      <p:sp>
        <p:nvSpPr>
          <p:cNvPr id="18" name="Rechteck 17"/>
          <p:cNvSpPr/>
          <p:nvPr/>
        </p:nvSpPr>
        <p:spPr>
          <a:xfrm>
            <a:off x="8678333" y="4222750"/>
            <a:ext cx="539750" cy="43391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95" name="Group 94"/>
          <p:cNvGrpSpPr/>
          <p:nvPr/>
        </p:nvGrpSpPr>
        <p:grpSpPr>
          <a:xfrm>
            <a:off x="2989261" y="4228977"/>
            <a:ext cx="6082551" cy="1538364"/>
            <a:chOff x="2989261" y="4228977"/>
            <a:chExt cx="6082551" cy="1538364"/>
          </a:xfrm>
        </p:grpSpPr>
        <p:cxnSp>
          <p:nvCxnSpPr>
            <p:cNvPr id="14" name="Gekrümmte Verbindung 13"/>
            <p:cNvCxnSpPr>
              <a:cxnSpLocks/>
              <a:stCxn id="68" idx="1"/>
              <a:endCxn id="29" idx="3"/>
            </p:cNvCxnSpPr>
            <p:nvPr/>
          </p:nvCxnSpPr>
          <p:spPr>
            <a:xfrm rot="10800000">
              <a:off x="2989261" y="4228977"/>
              <a:ext cx="4155235" cy="1012819"/>
            </a:xfrm>
            <a:prstGeom prst="curvedConnector2">
              <a:avLst/>
            </a:prstGeom>
            <a:ln w="38100" cmpd="sng">
              <a:solidFill>
                <a:srgbClr val="CC0099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feld 67"/>
            <p:cNvSpPr txBox="1"/>
            <p:nvPr/>
          </p:nvSpPr>
          <p:spPr>
            <a:xfrm>
              <a:off x="7144495" y="4716248"/>
              <a:ext cx="1927317" cy="105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rgbClr val="CC0099"/>
                  </a:solidFill>
                </a:rPr>
                <a:t>Beispiel  </a:t>
              </a:r>
            </a:p>
            <a:p>
              <a:pPr algn="ctr"/>
              <a:r>
                <a:rPr lang="de-DE" sz="2000" dirty="0">
                  <a:solidFill>
                    <a:srgbClr val="CC0099"/>
                  </a:solidFill>
                </a:rPr>
                <a:t>Ebene 1 (Aufgabenfeld)</a:t>
              </a:r>
            </a:p>
          </p:txBody>
        </p:sp>
      </p:grpSp>
      <p:sp>
        <p:nvSpPr>
          <p:cNvPr id="65" name="Textfeld 12"/>
          <p:cNvSpPr txBox="1"/>
          <p:nvPr/>
        </p:nvSpPr>
        <p:spPr>
          <a:xfrm>
            <a:off x="9478683" y="-129547"/>
            <a:ext cx="2603500" cy="58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/>
              <a:t>Umsetzung</a:t>
            </a:r>
          </a:p>
        </p:txBody>
      </p:sp>
      <p:sp>
        <p:nvSpPr>
          <p:cNvPr id="67" name="Abgerundetes Rechteck 60"/>
          <p:cNvSpPr/>
          <p:nvPr/>
        </p:nvSpPr>
        <p:spPr>
          <a:xfrm>
            <a:off x="6564662" y="792506"/>
            <a:ext cx="1799166" cy="382058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9" name="Group 66"/>
          <p:cNvGrpSpPr/>
          <p:nvPr/>
        </p:nvGrpSpPr>
        <p:grpSpPr>
          <a:xfrm>
            <a:off x="6696744" y="917433"/>
            <a:ext cx="1550668" cy="3547492"/>
            <a:chOff x="6430068" y="2633175"/>
            <a:chExt cx="1773790" cy="4055629"/>
          </a:xfrm>
          <a:solidFill>
            <a:srgbClr val="FFFF00"/>
          </a:solidFill>
        </p:grpSpPr>
        <p:grpSp>
          <p:nvGrpSpPr>
            <p:cNvPr id="70" name="Group 37"/>
            <p:cNvGrpSpPr/>
            <p:nvPr/>
          </p:nvGrpSpPr>
          <p:grpSpPr>
            <a:xfrm>
              <a:off x="6430068" y="2633175"/>
              <a:ext cx="1724316" cy="3024452"/>
              <a:chOff x="9320432" y="2941346"/>
              <a:chExt cx="1724316" cy="3024452"/>
            </a:xfrm>
            <a:grpFill/>
          </p:grpSpPr>
          <p:sp>
            <p:nvSpPr>
              <p:cNvPr id="73" name="Rounded Rectangle 36"/>
              <p:cNvSpPr/>
              <p:nvPr/>
            </p:nvSpPr>
            <p:spPr>
              <a:xfrm>
                <a:off x="9320432" y="2941346"/>
                <a:ext cx="1700784" cy="44805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100" dirty="0">
                    <a:solidFill>
                      <a:schemeClr val="tx2">
                        <a:lumMod val="50000"/>
                      </a:schemeClr>
                    </a:solidFill>
                  </a:rPr>
                  <a:t>0510 Krankheit und Unfall </a:t>
                </a:r>
              </a:p>
            </p:txBody>
          </p:sp>
          <p:sp>
            <p:nvSpPr>
              <p:cNvPr id="74" name="Rounded Rectangle 52"/>
              <p:cNvSpPr/>
              <p:nvPr/>
            </p:nvSpPr>
            <p:spPr>
              <a:xfrm>
                <a:off x="9326123" y="3449554"/>
                <a:ext cx="1700784" cy="44805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100" dirty="0">
                    <a:solidFill>
                      <a:schemeClr val="tx2">
                        <a:lumMod val="50000"/>
                      </a:schemeClr>
                    </a:solidFill>
                  </a:rPr>
                  <a:t>0520 Invalidität</a:t>
                </a:r>
              </a:p>
            </p:txBody>
          </p:sp>
          <p:sp>
            <p:nvSpPr>
              <p:cNvPr id="75" name="Rounded Rectangle 53"/>
              <p:cNvSpPr/>
              <p:nvPr/>
            </p:nvSpPr>
            <p:spPr>
              <a:xfrm>
                <a:off x="9320432" y="3966614"/>
                <a:ext cx="1700784" cy="44805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100" dirty="0">
                    <a:solidFill>
                      <a:schemeClr val="tx2">
                        <a:lumMod val="50000"/>
                      </a:schemeClr>
                    </a:solidFill>
                  </a:rPr>
                  <a:t>0530 Alter und Hinterlassene </a:t>
                </a:r>
              </a:p>
            </p:txBody>
          </p:sp>
          <p:sp>
            <p:nvSpPr>
              <p:cNvPr id="76" name="Rounded Rectangle 54"/>
              <p:cNvSpPr/>
              <p:nvPr/>
            </p:nvSpPr>
            <p:spPr>
              <a:xfrm>
                <a:off x="9340275" y="5001644"/>
                <a:ext cx="1700784" cy="44805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100" dirty="0">
                    <a:solidFill>
                      <a:schemeClr val="tx2">
                        <a:lumMod val="50000"/>
                      </a:schemeClr>
                    </a:solidFill>
                  </a:rPr>
                  <a:t>0550 Arbeitslosigkeit</a:t>
                </a:r>
              </a:p>
            </p:txBody>
          </p:sp>
          <p:sp>
            <p:nvSpPr>
              <p:cNvPr id="77" name="Rounded Rectangle 55"/>
              <p:cNvSpPr/>
              <p:nvPr/>
            </p:nvSpPr>
            <p:spPr>
              <a:xfrm>
                <a:off x="9343964" y="4484860"/>
                <a:ext cx="1700784" cy="44805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100" dirty="0">
                    <a:solidFill>
                      <a:schemeClr val="tx2">
                        <a:lumMod val="50000"/>
                      </a:schemeClr>
                    </a:solidFill>
                  </a:rPr>
                  <a:t>0540 Familie und Jugend</a:t>
                </a:r>
              </a:p>
            </p:txBody>
          </p:sp>
          <p:sp>
            <p:nvSpPr>
              <p:cNvPr id="78" name="Rounded Rectangle 56"/>
              <p:cNvSpPr/>
              <p:nvPr/>
            </p:nvSpPr>
            <p:spPr>
              <a:xfrm>
                <a:off x="9343964" y="5517742"/>
                <a:ext cx="1700784" cy="44805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100" dirty="0">
                    <a:solidFill>
                      <a:schemeClr val="tx2">
                        <a:lumMod val="50000"/>
                      </a:schemeClr>
                    </a:solidFill>
                  </a:rPr>
                  <a:t>0560 Sozialer Wohnungsbau</a:t>
                </a:r>
              </a:p>
            </p:txBody>
          </p:sp>
        </p:grpSp>
        <p:sp>
          <p:nvSpPr>
            <p:cNvPr id="71" name="Rounded Rectangle 64"/>
            <p:cNvSpPr/>
            <p:nvPr/>
          </p:nvSpPr>
          <p:spPr>
            <a:xfrm>
              <a:off x="6486541" y="5731559"/>
              <a:ext cx="1700784" cy="448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100" dirty="0">
                  <a:solidFill>
                    <a:schemeClr val="tx2">
                      <a:lumMod val="50000"/>
                    </a:schemeClr>
                  </a:solidFill>
                </a:rPr>
                <a:t>0570 Sozialhilfe und Asylwesen</a:t>
              </a:r>
            </a:p>
          </p:txBody>
        </p:sp>
        <p:sp>
          <p:nvSpPr>
            <p:cNvPr id="72" name="Rounded Rectangle 65"/>
            <p:cNvSpPr/>
            <p:nvPr/>
          </p:nvSpPr>
          <p:spPr>
            <a:xfrm>
              <a:off x="6503074" y="6240748"/>
              <a:ext cx="1700784" cy="4480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100" dirty="0">
                  <a:solidFill>
                    <a:schemeClr val="tx2">
                      <a:lumMod val="50000"/>
                    </a:schemeClr>
                  </a:solidFill>
                </a:rPr>
                <a:t>0580 …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356815" y="2702798"/>
            <a:ext cx="2270627" cy="1375479"/>
            <a:chOff x="8356815" y="2702798"/>
            <a:chExt cx="2270627" cy="1375479"/>
          </a:xfrm>
        </p:grpSpPr>
        <p:cxnSp>
          <p:nvCxnSpPr>
            <p:cNvPr id="79" name="Gekrümmte Verbindung 74"/>
            <p:cNvCxnSpPr>
              <a:cxnSpLocks/>
              <a:stCxn id="80" idx="0"/>
              <a:endCxn id="67" idx="3"/>
            </p:cNvCxnSpPr>
            <p:nvPr/>
          </p:nvCxnSpPr>
          <p:spPr>
            <a:xfrm rot="16200000" flipV="1">
              <a:off x="8594183" y="2472444"/>
              <a:ext cx="667593" cy="1128301"/>
            </a:xfrm>
            <a:prstGeom prst="curvedConnector2">
              <a:avLst/>
            </a:prstGeom>
            <a:ln w="38100" cmpd="sng">
              <a:solidFill>
                <a:schemeClr val="accent1">
                  <a:lumMod val="50000"/>
                </a:schemeClr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feld 76"/>
            <p:cNvSpPr txBox="1"/>
            <p:nvPr/>
          </p:nvSpPr>
          <p:spPr>
            <a:xfrm>
              <a:off x="8356815" y="3370391"/>
              <a:ext cx="22706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accent1">
                      <a:lumMod val="50000"/>
                    </a:schemeClr>
                  </a:solidFill>
                </a:rPr>
                <a:t>Beispiel Ebene 2</a:t>
              </a:r>
              <a:br>
                <a:rPr lang="de-DE" sz="2000" dirty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de-DE" sz="2000" dirty="0">
                  <a:solidFill>
                    <a:schemeClr val="accent1">
                      <a:lumMod val="50000"/>
                    </a:schemeClr>
                  </a:solidFill>
                </a:rPr>
                <a:t>(Aufgabengruppen)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0174257" y="1719565"/>
            <a:ext cx="1899405" cy="1917548"/>
            <a:chOff x="10174257" y="1719565"/>
            <a:chExt cx="1899405" cy="1917548"/>
          </a:xfrm>
        </p:grpSpPr>
        <p:sp>
          <p:nvSpPr>
            <p:cNvPr id="89" name="Textfeld 94"/>
            <p:cNvSpPr txBox="1"/>
            <p:nvPr/>
          </p:nvSpPr>
          <p:spPr>
            <a:xfrm>
              <a:off x="10174257" y="2929227"/>
              <a:ext cx="1899405" cy="70788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rgbClr val="FF9900"/>
                  </a:solidFill>
                </a:rPr>
                <a:t>Beispiel Ebene 3 (Aufgaben)</a:t>
              </a:r>
            </a:p>
          </p:txBody>
        </p:sp>
        <p:cxnSp>
          <p:nvCxnSpPr>
            <p:cNvPr id="81" name="Gekrümmte Verbindung 79"/>
            <p:cNvCxnSpPr>
              <a:cxnSpLocks/>
              <a:stCxn id="89" idx="3"/>
              <a:endCxn id="82" idx="3"/>
            </p:cNvCxnSpPr>
            <p:nvPr/>
          </p:nvCxnSpPr>
          <p:spPr>
            <a:xfrm flipH="1" flipV="1">
              <a:off x="11583037" y="1719565"/>
              <a:ext cx="490625" cy="1563605"/>
            </a:xfrm>
            <a:prstGeom prst="curvedConnector3">
              <a:avLst>
                <a:gd name="adj1" fmla="val -11512"/>
              </a:avLst>
            </a:prstGeom>
            <a:ln w="38100" cmpd="sng">
              <a:solidFill>
                <a:srgbClr val="FF99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Abgerundetes Rechteck 81"/>
          <p:cNvSpPr/>
          <p:nvPr/>
        </p:nvSpPr>
        <p:spPr>
          <a:xfrm>
            <a:off x="9671688" y="460148"/>
            <a:ext cx="1911349" cy="2518833"/>
          </a:xfrm>
          <a:prstGeom prst="round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3" name="Group 63"/>
          <p:cNvGrpSpPr/>
          <p:nvPr/>
        </p:nvGrpSpPr>
        <p:grpSpPr>
          <a:xfrm>
            <a:off x="9805037" y="564884"/>
            <a:ext cx="1665816" cy="2307167"/>
            <a:chOff x="9021405" y="3083840"/>
            <a:chExt cx="2410135" cy="2755167"/>
          </a:xfrm>
        </p:grpSpPr>
        <p:sp>
          <p:nvSpPr>
            <p:cNvPr id="84" name="Rounded Rectangle 57"/>
            <p:cNvSpPr/>
            <p:nvPr/>
          </p:nvSpPr>
          <p:spPr>
            <a:xfrm>
              <a:off x="9021406" y="3083840"/>
              <a:ext cx="2378897" cy="44805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100" dirty="0">
                  <a:solidFill>
                    <a:schemeClr val="tx2">
                      <a:lumMod val="50000"/>
                    </a:schemeClr>
                  </a:solidFill>
                </a:rPr>
                <a:t>0571 Beihilfen</a:t>
              </a:r>
            </a:p>
          </p:txBody>
        </p:sp>
        <p:sp>
          <p:nvSpPr>
            <p:cNvPr id="85" name="Rounded Rectangle 58"/>
            <p:cNvSpPr/>
            <p:nvPr/>
          </p:nvSpPr>
          <p:spPr>
            <a:xfrm>
              <a:off x="9021406" y="3661052"/>
              <a:ext cx="2378897" cy="44805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100" dirty="0">
                  <a:solidFill>
                    <a:schemeClr val="tx2">
                      <a:lumMod val="50000"/>
                    </a:schemeClr>
                  </a:solidFill>
                </a:rPr>
                <a:t>0572 Wirtschaftliche Hilfe</a:t>
              </a:r>
            </a:p>
          </p:txBody>
        </p:sp>
        <p:sp>
          <p:nvSpPr>
            <p:cNvPr id="86" name="Rounded Rectangle 59"/>
            <p:cNvSpPr/>
            <p:nvPr/>
          </p:nvSpPr>
          <p:spPr>
            <a:xfrm>
              <a:off x="9028345" y="4248026"/>
              <a:ext cx="2378897" cy="44805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100" dirty="0">
                  <a:solidFill>
                    <a:schemeClr val="tx2">
                      <a:lumMod val="50000"/>
                    </a:schemeClr>
                  </a:solidFill>
                </a:rPr>
                <a:t>0573 Asylwesen</a:t>
              </a:r>
            </a:p>
          </p:txBody>
        </p:sp>
        <p:sp>
          <p:nvSpPr>
            <p:cNvPr id="87" name="Rounded Rectangle 60"/>
            <p:cNvSpPr/>
            <p:nvPr/>
          </p:nvSpPr>
          <p:spPr>
            <a:xfrm>
              <a:off x="9052643" y="4835000"/>
              <a:ext cx="2378897" cy="44805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100" dirty="0">
                  <a:solidFill>
                    <a:schemeClr val="tx2">
                      <a:lumMod val="50000"/>
                    </a:schemeClr>
                  </a:solidFill>
                </a:rPr>
                <a:t>0574 Vormundschaft</a:t>
              </a:r>
            </a:p>
          </p:txBody>
        </p:sp>
        <p:sp>
          <p:nvSpPr>
            <p:cNvPr id="88" name="Rounded Rectangle 62"/>
            <p:cNvSpPr/>
            <p:nvPr/>
          </p:nvSpPr>
          <p:spPr>
            <a:xfrm>
              <a:off x="9021405" y="5390952"/>
              <a:ext cx="2378897" cy="44805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100" dirty="0">
                  <a:solidFill>
                    <a:schemeClr val="tx2">
                      <a:lumMod val="50000"/>
                    </a:schemeClr>
                  </a:solidFill>
                </a:rPr>
                <a:t>0575 Opferhilfe</a:t>
              </a:r>
            </a:p>
          </p:txBody>
        </p:sp>
      </p:grpSp>
      <p:pic>
        <p:nvPicPr>
          <p:cNvPr id="90" name="Bild 9"/>
          <p:cNvPicPr>
            <a:picLocks noChangeAspect="1"/>
          </p:cNvPicPr>
          <p:nvPr/>
        </p:nvPicPr>
        <p:blipFill rotWithShape="1">
          <a:blip r:embed="rId4"/>
          <a:srcRect l="26456" t="35277" r="3432" b="21953"/>
          <a:stretch/>
        </p:blipFill>
        <p:spPr>
          <a:xfrm>
            <a:off x="273859" y="57152"/>
            <a:ext cx="792336" cy="348283"/>
          </a:xfrm>
          <a:prstGeom prst="rect">
            <a:avLst/>
          </a:prstGeom>
        </p:spPr>
      </p:pic>
      <p:sp>
        <p:nvSpPr>
          <p:cNvPr id="91" name="TextBox 3"/>
          <p:cNvSpPr txBox="1"/>
          <p:nvPr/>
        </p:nvSpPr>
        <p:spPr>
          <a:xfrm>
            <a:off x="1578430" y="0"/>
            <a:ext cx="7756070" cy="369332"/>
          </a:xfrm>
          <a:prstGeom prst="rect">
            <a:avLst/>
          </a:prstGeom>
          <a:solidFill>
            <a:srgbClr val="BC02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rgbClr val="FFFFFF"/>
                </a:solidFill>
              </a:rPr>
              <a:t>eCH-0202 Geschäftsdokumentation «Vernetzte digitale Verwaltung Schweiz»</a:t>
            </a:r>
          </a:p>
        </p:txBody>
      </p:sp>
      <p:cxnSp>
        <p:nvCxnSpPr>
          <p:cNvPr id="92" name="Gerade Verbindung 13"/>
          <p:cNvCxnSpPr/>
          <p:nvPr/>
        </p:nvCxnSpPr>
        <p:spPr>
          <a:xfrm flipV="1">
            <a:off x="0" y="402462"/>
            <a:ext cx="12192000" cy="9071"/>
          </a:xfrm>
          <a:prstGeom prst="line">
            <a:avLst/>
          </a:prstGeom>
          <a:ln>
            <a:solidFill>
              <a:srgbClr val="8F01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hteck 3"/>
          <p:cNvSpPr/>
          <p:nvPr/>
        </p:nvSpPr>
        <p:spPr>
          <a:xfrm rot="16200000">
            <a:off x="-944294" y="3547418"/>
            <a:ext cx="2159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2400" dirty="0">
                <a:solidFill>
                  <a:srgbClr val="FF0000"/>
                </a:solidFill>
              </a:rPr>
              <a:t>Aufgabentypen</a:t>
            </a:r>
            <a:r>
              <a:rPr lang="de-CH" sz="2400" dirty="0"/>
              <a:t> </a:t>
            </a:r>
            <a:endParaRPr lang="de-DE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694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9" grpId="0" animBg="1"/>
      <p:bldP spid="67" grpId="0" animBg="1"/>
      <p:bldP spid="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0" cy="11611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Box 3"/>
          <p:cNvSpPr txBox="1"/>
          <p:nvPr/>
        </p:nvSpPr>
        <p:spPr>
          <a:xfrm>
            <a:off x="-249937" y="2025054"/>
            <a:ext cx="1269187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5200" b="1" dirty="0">
                <a:solidFill>
                  <a:srgbClr val="FFFFFF"/>
                </a:solidFill>
              </a:rPr>
              <a:t>Geschäftsdokumentation in einer </a:t>
            </a:r>
          </a:p>
          <a:p>
            <a:pPr algn="ctr"/>
            <a:r>
              <a:rPr lang="de-CH" sz="5200" b="1" dirty="0">
                <a:solidFill>
                  <a:srgbClr val="FFFFFF"/>
                </a:solidFill>
              </a:rPr>
              <a:t>«Digitalen vernetzten Verwaltung Schweiz»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5716" y="5648881"/>
            <a:ext cx="2460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dirty="0">
                <a:solidFill>
                  <a:schemeClr val="bg1"/>
                </a:solidFill>
              </a:rPr>
              <a:t>Version 1.0</a:t>
            </a:r>
          </a:p>
        </p:txBody>
      </p:sp>
      <p:grpSp>
        <p:nvGrpSpPr>
          <p:cNvPr id="7" name="Gruppierung 6"/>
          <p:cNvGrpSpPr/>
          <p:nvPr/>
        </p:nvGrpSpPr>
        <p:grpSpPr>
          <a:xfrm>
            <a:off x="4651941" y="195278"/>
            <a:ext cx="2888118" cy="719122"/>
            <a:chOff x="4589540" y="195278"/>
            <a:chExt cx="2888118" cy="719122"/>
          </a:xfrm>
        </p:grpSpPr>
        <p:pic>
          <p:nvPicPr>
            <p:cNvPr id="3" name="Bild 2"/>
            <p:cNvPicPr>
              <a:picLocks noChangeAspect="1"/>
            </p:cNvPicPr>
            <p:nvPr/>
          </p:nvPicPr>
          <p:blipFill rotWithShape="1">
            <a:blip r:embed="rId3"/>
            <a:srcRect l="26456" t="35277" r="3432" b="21953"/>
            <a:stretch/>
          </p:blipFill>
          <p:spPr>
            <a:xfrm>
              <a:off x="4589540" y="224269"/>
              <a:ext cx="1570033" cy="690131"/>
            </a:xfrm>
            <a:prstGeom prst="rect">
              <a:avLst/>
            </a:prstGeom>
          </p:spPr>
        </p:pic>
        <p:sp>
          <p:nvSpPr>
            <p:cNvPr id="2" name="Rechteck 1"/>
            <p:cNvSpPr/>
            <p:nvPr/>
          </p:nvSpPr>
          <p:spPr>
            <a:xfrm>
              <a:off x="6096000" y="195278"/>
              <a:ext cx="138165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de-CH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-0202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099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2"/>
          <p:cNvSpPr txBox="1"/>
          <p:nvPr/>
        </p:nvSpPr>
        <p:spPr>
          <a:xfrm>
            <a:off x="9478683" y="-111279"/>
            <a:ext cx="2603500" cy="53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/>
              <a:t>Umsetzung</a:t>
            </a:r>
          </a:p>
        </p:txBody>
      </p:sp>
      <p:pic>
        <p:nvPicPr>
          <p:cNvPr id="11" name="Bild 9"/>
          <p:cNvPicPr>
            <a:picLocks noChangeAspect="1"/>
          </p:cNvPicPr>
          <p:nvPr/>
        </p:nvPicPr>
        <p:blipFill rotWithShape="1">
          <a:blip r:embed="rId3"/>
          <a:srcRect l="26456" t="35277" r="3432" b="21953"/>
          <a:stretch/>
        </p:blipFill>
        <p:spPr>
          <a:xfrm>
            <a:off x="273859" y="57152"/>
            <a:ext cx="792336" cy="348283"/>
          </a:xfrm>
          <a:prstGeom prst="rect">
            <a:avLst/>
          </a:prstGeom>
        </p:spPr>
      </p:pic>
      <p:sp>
        <p:nvSpPr>
          <p:cNvPr id="12" name="TextBox 3"/>
          <p:cNvSpPr txBox="1"/>
          <p:nvPr/>
        </p:nvSpPr>
        <p:spPr>
          <a:xfrm>
            <a:off x="1578430" y="0"/>
            <a:ext cx="7756070" cy="369332"/>
          </a:xfrm>
          <a:prstGeom prst="rect">
            <a:avLst/>
          </a:prstGeom>
          <a:solidFill>
            <a:srgbClr val="BC02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rgbClr val="FFFFFF"/>
                </a:solidFill>
              </a:rPr>
              <a:t>eCH-0202 Geschäftsdokumentation «Vernetzte digitale Verwaltung Schweiz»</a:t>
            </a:r>
          </a:p>
        </p:txBody>
      </p:sp>
      <p:cxnSp>
        <p:nvCxnSpPr>
          <p:cNvPr id="13" name="Gerade Verbindung 13"/>
          <p:cNvCxnSpPr/>
          <p:nvPr/>
        </p:nvCxnSpPr>
        <p:spPr>
          <a:xfrm flipV="1">
            <a:off x="0" y="391704"/>
            <a:ext cx="12192000" cy="9071"/>
          </a:xfrm>
          <a:prstGeom prst="line">
            <a:avLst/>
          </a:prstGeom>
          <a:ln>
            <a:solidFill>
              <a:srgbClr val="8F01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5885" y="2753049"/>
            <a:ext cx="1571625" cy="1762125"/>
          </a:xfrm>
          <a:prstGeom prst="rect">
            <a:avLst/>
          </a:prstGeom>
        </p:spPr>
      </p:pic>
      <p:pic>
        <p:nvPicPr>
          <p:cNvPr id="15" name="Picture 14" descr="\\file01\users III$\KuehnH\Eigene Bilder\Logo_STLU_kl_f.tif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1895" y="3160946"/>
            <a:ext cx="2103526" cy="94633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70027" y="1550770"/>
            <a:ext cx="10541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sz="3600" spc="-30" dirty="0"/>
              <a:t>Hierarchisch aufgebaute Aufgabenlandkarte gemäss </a:t>
            </a:r>
            <a:r>
              <a:rPr lang="de-CH" sz="3600" spc="-30" dirty="0" err="1"/>
              <a:t>eCH</a:t>
            </a:r>
            <a:endParaRPr lang="de-CH" sz="3600" spc="-30" dirty="0"/>
          </a:p>
        </p:txBody>
      </p:sp>
      <p:sp>
        <p:nvSpPr>
          <p:cNvPr id="10" name="TextBox 3"/>
          <p:cNvSpPr txBox="1"/>
          <p:nvPr/>
        </p:nvSpPr>
        <p:spPr>
          <a:xfrm>
            <a:off x="-1" y="6396335"/>
            <a:ext cx="12192001" cy="461665"/>
          </a:xfrm>
          <a:prstGeom prst="rect">
            <a:avLst/>
          </a:prstGeom>
          <a:solidFill>
            <a:srgbClr val="BC0202"/>
          </a:solidFill>
        </p:spPr>
        <p:txBody>
          <a:bodyPr wrap="square" rtlCol="0">
            <a:spAutoFit/>
          </a:bodyPr>
          <a:lstStyle/>
          <a:p>
            <a:pPr algn="ctr"/>
            <a:endParaRPr lang="de-CH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880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9157398" y="6110340"/>
            <a:ext cx="2924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spc="120" dirty="0" err="1"/>
              <a:t>Gemäss</a:t>
            </a:r>
            <a:r>
              <a:rPr lang="de-DE" sz="1600" spc="120" dirty="0"/>
              <a:t> Aufgabenlandkarte  </a:t>
            </a:r>
            <a:r>
              <a:rPr lang="de-DE" sz="1600" dirty="0"/>
              <a:t>eCH-0145 übernommen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429674" y="1240155"/>
            <a:ext cx="7727724" cy="5435287"/>
            <a:chOff x="1662295" y="170563"/>
            <a:chExt cx="9035647" cy="634190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0980" y="170563"/>
              <a:ext cx="7553197" cy="63419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 rot="20118053">
              <a:off x="1662295" y="2590567"/>
              <a:ext cx="9035647" cy="1256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3200" b="1" dirty="0">
                  <a:solidFill>
                    <a:srgbClr val="C00000"/>
                  </a:solidFill>
                </a:rPr>
                <a:t>Gesamtübersicht Aufgabenlandkarte </a:t>
              </a:r>
              <a:br>
                <a:rPr lang="de-CH" sz="3200" b="1" dirty="0">
                  <a:solidFill>
                    <a:srgbClr val="C00000"/>
                  </a:solidFill>
                </a:rPr>
              </a:br>
              <a:r>
                <a:rPr lang="de-CH" sz="3200" b="1" dirty="0">
                  <a:solidFill>
                    <a:srgbClr val="C00000"/>
                  </a:solidFill>
                </a:rPr>
                <a:t>Stadt Grenchen</a:t>
              </a:r>
            </a:p>
          </p:txBody>
        </p:sp>
      </p:grpSp>
      <p:sp>
        <p:nvSpPr>
          <p:cNvPr id="18" name="Textfeld 12"/>
          <p:cNvSpPr txBox="1"/>
          <p:nvPr/>
        </p:nvSpPr>
        <p:spPr>
          <a:xfrm>
            <a:off x="9478683" y="-110385"/>
            <a:ext cx="2603500" cy="53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/>
              <a:t>Umsetzung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0558" y="612370"/>
            <a:ext cx="1571625" cy="1762125"/>
          </a:xfrm>
          <a:prstGeom prst="rect">
            <a:avLst/>
          </a:prstGeom>
        </p:spPr>
      </p:pic>
      <p:pic>
        <p:nvPicPr>
          <p:cNvPr id="11" name="Bild 9"/>
          <p:cNvPicPr>
            <a:picLocks noChangeAspect="1"/>
          </p:cNvPicPr>
          <p:nvPr/>
        </p:nvPicPr>
        <p:blipFill rotWithShape="1">
          <a:blip r:embed="rId6"/>
          <a:srcRect l="26456" t="35277" r="3432" b="21953"/>
          <a:stretch/>
        </p:blipFill>
        <p:spPr>
          <a:xfrm>
            <a:off x="273859" y="57152"/>
            <a:ext cx="792336" cy="348283"/>
          </a:xfrm>
          <a:prstGeom prst="rect">
            <a:avLst/>
          </a:prstGeom>
        </p:spPr>
      </p:pic>
      <p:sp>
        <p:nvSpPr>
          <p:cNvPr id="12" name="TextBox 3"/>
          <p:cNvSpPr txBox="1"/>
          <p:nvPr/>
        </p:nvSpPr>
        <p:spPr>
          <a:xfrm>
            <a:off x="1578430" y="0"/>
            <a:ext cx="7756070" cy="369332"/>
          </a:xfrm>
          <a:prstGeom prst="rect">
            <a:avLst/>
          </a:prstGeom>
          <a:solidFill>
            <a:srgbClr val="BC02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rgbClr val="FFFFFF"/>
                </a:solidFill>
              </a:rPr>
              <a:t>eCH-0202 Geschäftsdokumentation «Vernetzte digitale Verwaltung Schweiz»</a:t>
            </a:r>
          </a:p>
        </p:txBody>
      </p:sp>
      <p:cxnSp>
        <p:nvCxnSpPr>
          <p:cNvPr id="13" name="Gerade Verbindung 13"/>
          <p:cNvCxnSpPr/>
          <p:nvPr/>
        </p:nvCxnSpPr>
        <p:spPr>
          <a:xfrm flipV="1">
            <a:off x="0" y="391704"/>
            <a:ext cx="12192000" cy="9071"/>
          </a:xfrm>
          <a:prstGeom prst="line">
            <a:avLst/>
          </a:prstGeom>
          <a:ln>
            <a:solidFill>
              <a:srgbClr val="8F01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7777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file01\users III$\KuehnH\Eigene Bilder\Logo_STLU_kl_f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8272" y="554440"/>
            <a:ext cx="1803911" cy="811540"/>
          </a:xfrm>
          <a:prstGeom prst="rect">
            <a:avLst/>
          </a:prstGeom>
          <a:noFill/>
        </p:spPr>
      </p:pic>
      <p:sp>
        <p:nvSpPr>
          <p:cNvPr id="4" name="Textfeld 12"/>
          <p:cNvSpPr txBox="1"/>
          <p:nvPr/>
        </p:nvSpPr>
        <p:spPr>
          <a:xfrm>
            <a:off x="9478683" y="-110385"/>
            <a:ext cx="2603500" cy="53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/>
              <a:t>Umsetzung</a:t>
            </a:r>
          </a:p>
        </p:txBody>
      </p:sp>
      <p:pic>
        <p:nvPicPr>
          <p:cNvPr id="5" name="Bild 9"/>
          <p:cNvPicPr>
            <a:picLocks noChangeAspect="1"/>
          </p:cNvPicPr>
          <p:nvPr/>
        </p:nvPicPr>
        <p:blipFill rotWithShape="1">
          <a:blip r:embed="rId3"/>
          <a:srcRect l="26456" t="35277" r="3432" b="21953"/>
          <a:stretch/>
        </p:blipFill>
        <p:spPr>
          <a:xfrm>
            <a:off x="273859" y="57152"/>
            <a:ext cx="792336" cy="348283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1578430" y="0"/>
            <a:ext cx="7756070" cy="369332"/>
          </a:xfrm>
          <a:prstGeom prst="rect">
            <a:avLst/>
          </a:prstGeom>
          <a:solidFill>
            <a:srgbClr val="BC02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rgbClr val="FFFFFF"/>
                </a:solidFill>
              </a:rPr>
              <a:t>eCH-0202 Geschäftsdokumentation «Vernetzte digitale Verwaltung Schweiz»</a:t>
            </a:r>
          </a:p>
        </p:txBody>
      </p:sp>
      <p:cxnSp>
        <p:nvCxnSpPr>
          <p:cNvPr id="7" name="Gerade Verbindung 13"/>
          <p:cNvCxnSpPr/>
          <p:nvPr/>
        </p:nvCxnSpPr>
        <p:spPr>
          <a:xfrm flipV="1">
            <a:off x="0" y="391704"/>
            <a:ext cx="12192000" cy="9071"/>
          </a:xfrm>
          <a:prstGeom prst="line">
            <a:avLst/>
          </a:prstGeom>
          <a:ln>
            <a:solidFill>
              <a:srgbClr val="8F01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774909" y="447810"/>
            <a:ext cx="7727724" cy="6331323"/>
            <a:chOff x="1774909" y="447810"/>
            <a:chExt cx="7727724" cy="6331323"/>
          </a:xfrm>
        </p:grpSpPr>
        <p:pic>
          <p:nvPicPr>
            <p:cNvPr id="9" name="Bild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52800" y="447810"/>
              <a:ext cx="6776171" cy="6331323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 rot="20118053">
              <a:off x="1774909" y="3314205"/>
              <a:ext cx="77277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3200" b="1" dirty="0">
                  <a:solidFill>
                    <a:srgbClr val="C00000"/>
                  </a:solidFill>
                </a:rPr>
                <a:t>Gesamtübersicht Aufgabenlandkarte </a:t>
              </a:r>
              <a:br>
                <a:rPr lang="de-CH" sz="3200" b="1" dirty="0">
                  <a:solidFill>
                    <a:srgbClr val="C00000"/>
                  </a:solidFill>
                </a:rPr>
              </a:br>
              <a:r>
                <a:rPr lang="de-CH" sz="3200" b="1" dirty="0">
                  <a:solidFill>
                    <a:srgbClr val="C00000"/>
                  </a:solidFill>
                </a:rPr>
                <a:t>Stadt Luzern</a:t>
              </a:r>
            </a:p>
          </p:txBody>
        </p:sp>
      </p:grpSp>
      <p:sp>
        <p:nvSpPr>
          <p:cNvPr id="39" name="Textfeld 13"/>
          <p:cNvSpPr txBox="1"/>
          <p:nvPr/>
        </p:nvSpPr>
        <p:spPr>
          <a:xfrm>
            <a:off x="9157398" y="6110340"/>
            <a:ext cx="2924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spc="120" dirty="0"/>
              <a:t> </a:t>
            </a:r>
            <a:r>
              <a:rPr lang="de-DE" sz="1600" spc="120" dirty="0" err="1"/>
              <a:t>Gemäss</a:t>
            </a:r>
            <a:r>
              <a:rPr lang="de-DE" sz="1600" spc="120" dirty="0"/>
              <a:t> Aufgabenlandkarte  </a:t>
            </a:r>
            <a:r>
              <a:rPr lang="de-DE" sz="1600" dirty="0"/>
              <a:t>eCH-0145 übernommen</a:t>
            </a:r>
          </a:p>
        </p:txBody>
      </p:sp>
    </p:spTree>
    <p:extLst>
      <p:ext uri="{BB962C8B-B14F-4D97-AF65-F5344CB8AC3E}">
        <p14:creationId xmlns:p14="http://schemas.microsoft.com/office/powerpoint/2010/main" val="233181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97193" y="701155"/>
            <a:ext cx="1562024" cy="584776"/>
          </a:xfrm>
          <a:prstGeom prst="rect">
            <a:avLst/>
          </a:prstGeom>
          <a:solidFill>
            <a:srgbClr val="BC020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>
                <a:solidFill>
                  <a:srgbClr val="FFFFFF"/>
                </a:solidFill>
              </a:rPr>
              <a:t>Ebene 0:</a:t>
            </a:r>
            <a:r>
              <a:rPr lang="de-CH" sz="1600" b="1" dirty="0">
                <a:solidFill>
                  <a:srgbClr val="CC3399"/>
                </a:solidFill>
              </a:rPr>
              <a:t/>
            </a:r>
            <a:br>
              <a:rPr lang="de-CH" sz="1600" b="1" dirty="0">
                <a:solidFill>
                  <a:srgbClr val="CC3399"/>
                </a:solidFill>
              </a:rPr>
            </a:br>
            <a:r>
              <a:rPr lang="de-CH" sz="1600" b="1" dirty="0">
                <a:solidFill>
                  <a:srgbClr val="FFFFFF"/>
                </a:solidFill>
              </a:rPr>
              <a:t>Aufgabentypen</a:t>
            </a:r>
            <a:endParaRPr lang="de-CH" sz="1600" dirty="0">
              <a:solidFill>
                <a:srgbClr val="FFFFFF"/>
              </a:solidFill>
            </a:endParaRPr>
          </a:p>
        </p:txBody>
      </p:sp>
      <p:cxnSp>
        <p:nvCxnSpPr>
          <p:cNvPr id="60" name="Gekrümmte Verbindung 59"/>
          <p:cNvCxnSpPr>
            <a:stCxn id="66" idx="1"/>
            <a:endCxn id="25" idx="3"/>
          </p:cNvCxnSpPr>
          <p:nvPr/>
        </p:nvCxnSpPr>
        <p:spPr>
          <a:xfrm rot="16200000" flipV="1">
            <a:off x="2290880" y="761880"/>
            <a:ext cx="138346" cy="601671"/>
          </a:xfrm>
          <a:prstGeom prst="curvedConnector2">
            <a:avLst/>
          </a:prstGeom>
          <a:ln w="28575" cmpd="sng">
            <a:solidFill>
              <a:srgbClr val="BC0202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332" y="1067081"/>
            <a:ext cx="6896978" cy="5790919"/>
          </a:xfrm>
          <a:prstGeom prst="rect">
            <a:avLst/>
          </a:prstGeom>
        </p:spPr>
      </p:pic>
      <p:sp>
        <p:nvSpPr>
          <p:cNvPr id="59" name="Rechteck 58"/>
          <p:cNvSpPr/>
          <p:nvPr/>
        </p:nvSpPr>
        <p:spPr>
          <a:xfrm>
            <a:off x="2400307" y="1131888"/>
            <a:ext cx="468045" cy="5695338"/>
          </a:xfrm>
          <a:prstGeom prst="rect">
            <a:avLst/>
          </a:prstGeom>
          <a:solidFill>
            <a:srgbClr val="CC3399">
              <a:alpha val="10000"/>
            </a:srgbClr>
          </a:solidFill>
          <a:ln w="19050" cmpd="sng">
            <a:solidFill>
              <a:srgbClr val="BC02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/>
          <p:cNvSpPr/>
          <p:nvPr/>
        </p:nvSpPr>
        <p:spPr>
          <a:xfrm rot="5400000">
            <a:off x="2429797" y="1121679"/>
            <a:ext cx="462181" cy="482600"/>
          </a:xfrm>
          <a:prstGeom prst="rect">
            <a:avLst/>
          </a:prstGeom>
          <a:solidFill>
            <a:srgbClr val="BC0202"/>
          </a:solidFill>
          <a:ln w="19050" cmpd="sng">
            <a:solidFill>
              <a:srgbClr val="CC3399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050" b="1" dirty="0"/>
              <a:t>A</a:t>
            </a:r>
            <a:r>
              <a:rPr lang="de-DE" sz="800" dirty="0"/>
              <a:t/>
            </a:r>
            <a:br>
              <a:rPr lang="de-DE" sz="800" dirty="0"/>
            </a:br>
            <a:r>
              <a:rPr lang="de-DE" sz="700" dirty="0"/>
              <a:t>Führungs-prozesse</a:t>
            </a:r>
            <a:endParaRPr lang="de-DE" sz="800" dirty="0"/>
          </a:p>
        </p:txBody>
      </p:sp>
      <p:sp>
        <p:nvSpPr>
          <p:cNvPr id="67" name="Rechteck 66"/>
          <p:cNvSpPr/>
          <p:nvPr/>
        </p:nvSpPr>
        <p:spPr>
          <a:xfrm rot="5400000">
            <a:off x="2420727" y="6303995"/>
            <a:ext cx="462181" cy="482600"/>
          </a:xfrm>
          <a:prstGeom prst="rect">
            <a:avLst/>
          </a:prstGeom>
          <a:solidFill>
            <a:srgbClr val="BC0202"/>
          </a:solidFill>
          <a:ln w="19050" cmpd="sng">
            <a:solidFill>
              <a:srgbClr val="CC3399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050" b="1" dirty="0"/>
              <a:t>C</a:t>
            </a:r>
            <a:r>
              <a:rPr lang="de-DE" sz="800" dirty="0"/>
              <a:t/>
            </a:r>
            <a:br>
              <a:rPr lang="de-DE" sz="800" dirty="0"/>
            </a:br>
            <a:r>
              <a:rPr lang="de-DE" sz="700" dirty="0"/>
              <a:t>Support-prozesse</a:t>
            </a:r>
            <a:endParaRPr lang="de-DE" sz="800" dirty="0"/>
          </a:p>
        </p:txBody>
      </p:sp>
      <p:sp>
        <p:nvSpPr>
          <p:cNvPr id="72" name="Rechteck 71"/>
          <p:cNvSpPr/>
          <p:nvPr/>
        </p:nvSpPr>
        <p:spPr>
          <a:xfrm rot="5400000">
            <a:off x="2232492" y="3481747"/>
            <a:ext cx="838199" cy="482600"/>
          </a:xfrm>
          <a:prstGeom prst="rect">
            <a:avLst/>
          </a:prstGeom>
          <a:solidFill>
            <a:srgbClr val="BC0202"/>
          </a:solidFill>
          <a:ln w="19050" cmpd="sng">
            <a:solidFill>
              <a:srgbClr val="BC020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050" b="1" dirty="0"/>
              <a:t>B</a:t>
            </a:r>
          </a:p>
          <a:p>
            <a:pPr algn="ctr"/>
            <a:r>
              <a:rPr lang="de-DE" sz="800" dirty="0"/>
              <a:t/>
            </a:r>
            <a:br>
              <a:rPr lang="de-DE" sz="800" dirty="0"/>
            </a:br>
            <a:r>
              <a:rPr lang="de-DE" sz="700" dirty="0"/>
              <a:t>Kern-prozesse</a:t>
            </a:r>
          </a:p>
          <a:p>
            <a:pPr algn="ctr"/>
            <a:endParaRPr lang="de-DE" sz="700" dirty="0"/>
          </a:p>
          <a:p>
            <a:pPr algn="ctr"/>
            <a:endParaRPr lang="de-DE" sz="800" dirty="0"/>
          </a:p>
        </p:txBody>
      </p:sp>
      <p:sp>
        <p:nvSpPr>
          <p:cNvPr id="22" name="Textfeld 12"/>
          <p:cNvSpPr txBox="1"/>
          <p:nvPr/>
        </p:nvSpPr>
        <p:spPr>
          <a:xfrm>
            <a:off x="9478683" y="-110385"/>
            <a:ext cx="2603500" cy="53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/>
              <a:t>Umsetzung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0375" y="481916"/>
            <a:ext cx="1571625" cy="1762125"/>
          </a:xfrm>
          <a:prstGeom prst="rect">
            <a:avLst/>
          </a:prstGeom>
        </p:spPr>
      </p:pic>
      <p:sp>
        <p:nvSpPr>
          <p:cNvPr id="14" name="TextBox 24"/>
          <p:cNvSpPr txBox="1"/>
          <p:nvPr/>
        </p:nvSpPr>
        <p:spPr>
          <a:xfrm>
            <a:off x="3710927" y="640553"/>
            <a:ext cx="2314698" cy="338554"/>
          </a:xfrm>
          <a:prstGeom prst="rect">
            <a:avLst/>
          </a:prstGeom>
          <a:solidFill>
            <a:srgbClr val="CC009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de-CH" sz="1600" b="1" dirty="0">
                <a:solidFill>
                  <a:schemeClr val="bg1"/>
                </a:solidFill>
              </a:rPr>
              <a:t>Ebene 1: Aufgabenfelder</a:t>
            </a:r>
            <a:endParaRPr lang="de-CH" sz="1600" dirty="0">
              <a:solidFill>
                <a:schemeClr val="bg1"/>
              </a:solidFill>
            </a:endParaRPr>
          </a:p>
        </p:txBody>
      </p:sp>
      <p:sp>
        <p:nvSpPr>
          <p:cNvPr id="15" name="Rechteck 31"/>
          <p:cNvSpPr/>
          <p:nvPr/>
        </p:nvSpPr>
        <p:spPr>
          <a:xfrm>
            <a:off x="2906714" y="1726606"/>
            <a:ext cx="400636" cy="4471868"/>
          </a:xfrm>
          <a:prstGeom prst="rect">
            <a:avLst/>
          </a:prstGeom>
          <a:solidFill>
            <a:srgbClr val="CC0099">
              <a:alpha val="10000"/>
            </a:srgbClr>
          </a:solidFill>
          <a:ln w="19050" cmpd="sng">
            <a:solidFill>
              <a:srgbClr val="CC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krümmte Verbindung 35"/>
          <p:cNvCxnSpPr>
            <a:stCxn id="15" idx="0"/>
            <a:endCxn id="14" idx="1"/>
          </p:cNvCxnSpPr>
          <p:nvPr/>
        </p:nvCxnSpPr>
        <p:spPr>
          <a:xfrm rot="5400000" flipH="1" flipV="1">
            <a:off x="2950591" y="966271"/>
            <a:ext cx="916776" cy="603895"/>
          </a:xfrm>
          <a:prstGeom prst="curvedConnector2">
            <a:avLst/>
          </a:prstGeom>
          <a:ln w="28575" cmpd="sng">
            <a:solidFill>
              <a:srgbClr val="CC0099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hteck 96"/>
          <p:cNvSpPr/>
          <p:nvPr/>
        </p:nvSpPr>
        <p:spPr>
          <a:xfrm rot="5400000">
            <a:off x="2838766" y="3831487"/>
            <a:ext cx="547976" cy="587845"/>
          </a:xfrm>
          <a:prstGeom prst="rect">
            <a:avLst/>
          </a:prstGeom>
          <a:solidFill>
            <a:srgbClr val="CC0099"/>
          </a:solidFill>
          <a:ln w="19050" cmpd="sng">
            <a:solidFill>
              <a:srgbClr val="CC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000" dirty="0"/>
              <a:t>0500</a:t>
            </a:r>
            <a:br>
              <a:rPr lang="de-DE" sz="1000" dirty="0"/>
            </a:br>
            <a:r>
              <a:rPr lang="de-DE" sz="1000" dirty="0"/>
              <a:t>Soziale </a:t>
            </a:r>
            <a:r>
              <a:rPr lang="de-DE" sz="1000" dirty="0" err="1"/>
              <a:t>Sicherh</a:t>
            </a:r>
            <a:r>
              <a:rPr lang="de-DE" sz="1000" dirty="0"/>
              <a:t>.</a:t>
            </a:r>
          </a:p>
        </p:txBody>
      </p:sp>
      <p:pic>
        <p:nvPicPr>
          <p:cNvPr id="18" name="Bild 9"/>
          <p:cNvPicPr>
            <a:picLocks noChangeAspect="1"/>
          </p:cNvPicPr>
          <p:nvPr/>
        </p:nvPicPr>
        <p:blipFill rotWithShape="1">
          <a:blip r:embed="rId5"/>
          <a:srcRect l="26456" t="35277" r="3432" b="21953"/>
          <a:stretch/>
        </p:blipFill>
        <p:spPr>
          <a:xfrm>
            <a:off x="273859" y="57152"/>
            <a:ext cx="792336" cy="348283"/>
          </a:xfrm>
          <a:prstGeom prst="rect">
            <a:avLst/>
          </a:prstGeom>
        </p:spPr>
      </p:pic>
      <p:sp>
        <p:nvSpPr>
          <p:cNvPr id="21" name="TextBox 3"/>
          <p:cNvSpPr txBox="1"/>
          <p:nvPr/>
        </p:nvSpPr>
        <p:spPr>
          <a:xfrm>
            <a:off x="1578430" y="0"/>
            <a:ext cx="7756070" cy="369332"/>
          </a:xfrm>
          <a:prstGeom prst="rect">
            <a:avLst/>
          </a:prstGeom>
          <a:solidFill>
            <a:srgbClr val="BC02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rgbClr val="FFFFFF"/>
                </a:solidFill>
              </a:rPr>
              <a:t>eCH-0202 Geschäftsdokumentation «Vernetzte digitale Verwaltung Schweiz»</a:t>
            </a:r>
          </a:p>
        </p:txBody>
      </p:sp>
      <p:cxnSp>
        <p:nvCxnSpPr>
          <p:cNvPr id="23" name="Gerade Verbindung 13"/>
          <p:cNvCxnSpPr/>
          <p:nvPr/>
        </p:nvCxnSpPr>
        <p:spPr>
          <a:xfrm flipV="1">
            <a:off x="0" y="391704"/>
            <a:ext cx="12192000" cy="9071"/>
          </a:xfrm>
          <a:prstGeom prst="line">
            <a:avLst/>
          </a:prstGeom>
          <a:ln>
            <a:solidFill>
              <a:srgbClr val="8F01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hteck 96"/>
          <p:cNvSpPr/>
          <p:nvPr/>
        </p:nvSpPr>
        <p:spPr>
          <a:xfrm rot="5400000">
            <a:off x="2721570" y="4729751"/>
            <a:ext cx="784916" cy="590394"/>
          </a:xfrm>
          <a:prstGeom prst="rect">
            <a:avLst/>
          </a:prstGeom>
          <a:solidFill>
            <a:srgbClr val="CC0099"/>
          </a:solidFill>
          <a:ln w="19050" cmpd="sng">
            <a:solidFill>
              <a:srgbClr val="CC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000" dirty="0"/>
              <a:t>0700</a:t>
            </a:r>
            <a:br>
              <a:rPr lang="de-DE" sz="1000" dirty="0"/>
            </a:br>
            <a:r>
              <a:rPr lang="de-DE" sz="1000" dirty="0"/>
              <a:t>Umwelt. &amp; </a:t>
            </a:r>
            <a:r>
              <a:rPr lang="de-DE" sz="1000" dirty="0" err="1"/>
              <a:t>Raumord</a:t>
            </a:r>
            <a:endParaRPr lang="de-DE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755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66" grpId="0" animBg="1"/>
      <p:bldP spid="67" grpId="0" animBg="1"/>
      <p:bldP spid="72" grpId="0" animBg="1"/>
      <p:bldP spid="72" grpId="2" animBg="1"/>
      <p:bldP spid="14" grpId="0" animBg="1"/>
      <p:bldP spid="15" grpId="0" animBg="1"/>
      <p:bldP spid="17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file01\users III$\KuehnH\Eigene Bilder\Logo_STLU_kl_f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8272" y="517549"/>
            <a:ext cx="1803911" cy="811540"/>
          </a:xfrm>
          <a:prstGeom prst="rect">
            <a:avLst/>
          </a:prstGeom>
          <a:noFill/>
        </p:spPr>
      </p:pic>
      <p:sp>
        <p:nvSpPr>
          <p:cNvPr id="4" name="Textfeld 12"/>
          <p:cNvSpPr txBox="1"/>
          <p:nvPr/>
        </p:nvSpPr>
        <p:spPr>
          <a:xfrm>
            <a:off x="9478683" y="-110385"/>
            <a:ext cx="2603500" cy="53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/>
              <a:t>Umsetzung</a:t>
            </a:r>
          </a:p>
        </p:txBody>
      </p:sp>
      <p:pic>
        <p:nvPicPr>
          <p:cNvPr id="5" name="Bild 9"/>
          <p:cNvPicPr>
            <a:picLocks noChangeAspect="1"/>
          </p:cNvPicPr>
          <p:nvPr/>
        </p:nvPicPr>
        <p:blipFill rotWithShape="1">
          <a:blip r:embed="rId3"/>
          <a:srcRect l="26456" t="35277" r="3432" b="21953"/>
          <a:stretch/>
        </p:blipFill>
        <p:spPr>
          <a:xfrm>
            <a:off x="273859" y="57152"/>
            <a:ext cx="792336" cy="348283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1578430" y="0"/>
            <a:ext cx="7756070" cy="369332"/>
          </a:xfrm>
          <a:prstGeom prst="rect">
            <a:avLst/>
          </a:prstGeom>
          <a:solidFill>
            <a:srgbClr val="BC02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rgbClr val="FFFFFF"/>
                </a:solidFill>
              </a:rPr>
              <a:t>eCH-0202 Geschäftsdokumentation «Vernetzte digitale Verwaltung Schweiz»</a:t>
            </a:r>
          </a:p>
        </p:txBody>
      </p:sp>
      <p:cxnSp>
        <p:nvCxnSpPr>
          <p:cNvPr id="7" name="Gerade Verbindung 13"/>
          <p:cNvCxnSpPr/>
          <p:nvPr/>
        </p:nvCxnSpPr>
        <p:spPr>
          <a:xfrm flipV="1">
            <a:off x="0" y="391704"/>
            <a:ext cx="12192000" cy="9071"/>
          </a:xfrm>
          <a:prstGeom prst="line">
            <a:avLst/>
          </a:prstGeom>
          <a:ln>
            <a:solidFill>
              <a:srgbClr val="8F01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52800" y="447810"/>
            <a:ext cx="6776171" cy="6331323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8270" y="1767615"/>
            <a:ext cx="1562024" cy="584776"/>
          </a:xfrm>
          <a:prstGeom prst="rect">
            <a:avLst/>
          </a:prstGeom>
          <a:solidFill>
            <a:srgbClr val="FF0000">
              <a:alpha val="65000"/>
            </a:srgb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>
                <a:solidFill>
                  <a:srgbClr val="FFFFFF"/>
                </a:solidFill>
              </a:rPr>
              <a:t>Ebene 0:</a:t>
            </a:r>
            <a:r>
              <a:rPr lang="de-CH" sz="1600" b="1" dirty="0">
                <a:solidFill>
                  <a:srgbClr val="CC3399"/>
                </a:solidFill>
              </a:rPr>
              <a:t/>
            </a:r>
            <a:br>
              <a:rPr lang="de-CH" sz="1600" b="1" dirty="0">
                <a:solidFill>
                  <a:srgbClr val="CC3399"/>
                </a:solidFill>
              </a:rPr>
            </a:br>
            <a:r>
              <a:rPr lang="de-CH" sz="1600" b="1" dirty="0">
                <a:solidFill>
                  <a:srgbClr val="FFFFFF"/>
                </a:solidFill>
              </a:rPr>
              <a:t>Aufgabentypen</a:t>
            </a:r>
            <a:endParaRPr lang="de-CH" sz="1600" dirty="0">
              <a:solidFill>
                <a:srgbClr val="FFFFFF"/>
              </a:solidFill>
            </a:endParaRPr>
          </a:p>
        </p:txBody>
      </p:sp>
      <p:cxnSp>
        <p:nvCxnSpPr>
          <p:cNvPr id="12" name="Gekrümmte Verbindung 59"/>
          <p:cNvCxnSpPr>
            <a:cxnSpLocks/>
          </p:cNvCxnSpPr>
          <p:nvPr/>
        </p:nvCxnSpPr>
        <p:spPr>
          <a:xfrm rot="16200000" flipV="1">
            <a:off x="2037140" y="1657728"/>
            <a:ext cx="282830" cy="1136521"/>
          </a:xfrm>
          <a:prstGeom prst="curvedConnector2">
            <a:avLst/>
          </a:prstGeom>
          <a:ln w="28575" cmpd="sng">
            <a:solidFill>
              <a:srgbClr val="BC0202">
                <a:alpha val="65000"/>
              </a:srgb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hteck 65"/>
          <p:cNvSpPr/>
          <p:nvPr/>
        </p:nvSpPr>
        <p:spPr>
          <a:xfrm rot="5400000">
            <a:off x="2939142" y="-50566"/>
            <a:ext cx="326571" cy="1348819"/>
          </a:xfrm>
          <a:prstGeom prst="rect">
            <a:avLst/>
          </a:prstGeom>
          <a:solidFill>
            <a:srgbClr val="C00000"/>
          </a:solidFill>
          <a:ln w="19050" cmpd="sng">
            <a:solidFill>
              <a:srgbClr val="CC3399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050" b="1" dirty="0"/>
              <a:t>A</a:t>
            </a:r>
            <a:r>
              <a:rPr lang="de-DE" sz="800" dirty="0"/>
              <a:t/>
            </a:r>
            <a:br>
              <a:rPr lang="de-DE" sz="800" dirty="0"/>
            </a:br>
            <a:r>
              <a:rPr lang="de-DE" sz="700" dirty="0"/>
              <a:t>Führungsaufgaben</a:t>
            </a:r>
            <a:endParaRPr lang="de-DE" sz="800" dirty="0"/>
          </a:p>
        </p:txBody>
      </p:sp>
      <p:sp>
        <p:nvSpPr>
          <p:cNvPr id="20" name="Rechteck 65"/>
          <p:cNvSpPr/>
          <p:nvPr/>
        </p:nvSpPr>
        <p:spPr>
          <a:xfrm rot="5400000">
            <a:off x="2939142" y="4467392"/>
            <a:ext cx="326571" cy="1348819"/>
          </a:xfrm>
          <a:prstGeom prst="rect">
            <a:avLst/>
          </a:prstGeom>
          <a:solidFill>
            <a:srgbClr val="C00000"/>
          </a:solidFill>
          <a:ln w="19050" cmpd="sng">
            <a:solidFill>
              <a:srgbClr val="CC3399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800" dirty="0"/>
              <a:t>C</a:t>
            </a:r>
            <a:br>
              <a:rPr lang="de-DE" sz="800" dirty="0"/>
            </a:br>
            <a:r>
              <a:rPr lang="de-DE" sz="700" dirty="0"/>
              <a:t>Unterstützungsaufgaben</a:t>
            </a:r>
            <a:endParaRPr lang="de-DE" sz="800" dirty="0"/>
          </a:p>
        </p:txBody>
      </p:sp>
      <p:sp>
        <p:nvSpPr>
          <p:cNvPr id="11" name="TextBox 24"/>
          <p:cNvSpPr txBox="1"/>
          <p:nvPr/>
        </p:nvSpPr>
        <p:spPr>
          <a:xfrm>
            <a:off x="9515554" y="1686997"/>
            <a:ext cx="2314698" cy="338554"/>
          </a:xfrm>
          <a:prstGeom prst="rect">
            <a:avLst/>
          </a:prstGeom>
          <a:solidFill>
            <a:srgbClr val="CC009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de-CH" sz="1600" b="1" dirty="0">
                <a:solidFill>
                  <a:srgbClr val="FFFFFF"/>
                </a:solidFill>
              </a:rPr>
              <a:t>Ebene 1: Aufgabenfelder</a:t>
            </a:r>
            <a:endParaRPr lang="de-CH" sz="1600" dirty="0">
              <a:solidFill>
                <a:srgbClr val="FFFFFF"/>
              </a:solidFill>
            </a:endParaRPr>
          </a:p>
        </p:txBody>
      </p:sp>
      <p:cxnSp>
        <p:nvCxnSpPr>
          <p:cNvPr id="22" name="Gekrümmte Verbindung 35"/>
          <p:cNvCxnSpPr>
            <a:cxnSpLocks/>
            <a:stCxn id="37" idx="1"/>
          </p:cNvCxnSpPr>
          <p:nvPr/>
        </p:nvCxnSpPr>
        <p:spPr>
          <a:xfrm rot="5400000" flipH="1" flipV="1">
            <a:off x="7940438" y="1819603"/>
            <a:ext cx="1555025" cy="1636889"/>
          </a:xfrm>
          <a:prstGeom prst="curvedConnector2">
            <a:avLst/>
          </a:prstGeom>
          <a:ln w="28575" cmpd="sng">
            <a:solidFill>
              <a:srgbClr val="CC0099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hteck 32"/>
          <p:cNvSpPr/>
          <p:nvPr/>
        </p:nvSpPr>
        <p:spPr>
          <a:xfrm>
            <a:off x="2519054" y="2637616"/>
            <a:ext cx="6243661" cy="2146903"/>
          </a:xfrm>
          <a:prstGeom prst="rect">
            <a:avLst/>
          </a:prstGeom>
          <a:solidFill>
            <a:srgbClr val="CC0099">
              <a:alpha val="10000"/>
            </a:srgbClr>
          </a:solidFill>
          <a:ln w="19050" cmpd="sng">
            <a:solidFill>
              <a:srgbClr val="CC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65"/>
          <p:cNvSpPr/>
          <p:nvPr/>
        </p:nvSpPr>
        <p:spPr>
          <a:xfrm rot="5400000">
            <a:off x="2911928" y="1903315"/>
            <a:ext cx="326571" cy="1348819"/>
          </a:xfrm>
          <a:prstGeom prst="rect">
            <a:avLst/>
          </a:prstGeom>
          <a:solidFill>
            <a:srgbClr val="C00000"/>
          </a:solidFill>
          <a:ln w="19050" cmpd="sng">
            <a:solidFill>
              <a:srgbClr val="CC3399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800" dirty="0"/>
              <a:t>B</a:t>
            </a:r>
            <a:br>
              <a:rPr lang="de-DE" sz="800" dirty="0"/>
            </a:br>
            <a:r>
              <a:rPr lang="de-DE" sz="700" dirty="0"/>
              <a:t>Kernraufgaben</a:t>
            </a:r>
            <a:endParaRPr lang="de-DE" sz="800" dirty="0"/>
          </a:p>
        </p:txBody>
      </p:sp>
      <p:sp>
        <p:nvSpPr>
          <p:cNvPr id="37" name="Rechteck 96"/>
          <p:cNvSpPr/>
          <p:nvPr/>
        </p:nvSpPr>
        <p:spPr>
          <a:xfrm rot="5400000">
            <a:off x="7650139" y="3118129"/>
            <a:ext cx="498735" cy="1093595"/>
          </a:xfrm>
          <a:prstGeom prst="rect">
            <a:avLst/>
          </a:prstGeom>
          <a:solidFill>
            <a:srgbClr val="CC0099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000" dirty="0"/>
              <a:t>0700</a:t>
            </a:r>
            <a:br>
              <a:rPr lang="de-DE" sz="1000" dirty="0"/>
            </a:br>
            <a:r>
              <a:rPr lang="de-DE" sz="1000" dirty="0"/>
              <a:t>Umweltschutz und Raumordnung</a:t>
            </a:r>
          </a:p>
        </p:txBody>
      </p:sp>
      <p:sp>
        <p:nvSpPr>
          <p:cNvPr id="23" name="Rechteck 96"/>
          <p:cNvSpPr/>
          <p:nvPr/>
        </p:nvSpPr>
        <p:spPr>
          <a:xfrm rot="5400000">
            <a:off x="4631086" y="3088915"/>
            <a:ext cx="498735" cy="1152023"/>
          </a:xfrm>
          <a:prstGeom prst="rect">
            <a:avLst/>
          </a:prstGeom>
          <a:solidFill>
            <a:srgbClr val="CC0099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000" dirty="0"/>
              <a:t>0500</a:t>
            </a:r>
            <a:br>
              <a:rPr lang="de-DE" sz="1000" dirty="0"/>
            </a:br>
            <a:r>
              <a:rPr lang="de-DE" sz="1000" dirty="0"/>
              <a:t>Soziale Sicherheit</a:t>
            </a:r>
          </a:p>
        </p:txBody>
      </p:sp>
    </p:spTree>
    <p:extLst>
      <p:ext uri="{BB962C8B-B14F-4D97-AF65-F5344CB8AC3E}">
        <p14:creationId xmlns:p14="http://schemas.microsoft.com/office/powerpoint/2010/main" val="138689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20" grpId="0" animBg="1"/>
      <p:bldP spid="11" grpId="0" animBg="1"/>
      <p:bldP spid="27" grpId="0" animBg="1"/>
      <p:bldP spid="18" grpId="0" animBg="1"/>
      <p:bldP spid="37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09817" y="289785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600" dirty="0"/>
              <a:t>Dokumentation eines Aufgabenfeldes</a:t>
            </a:r>
          </a:p>
        </p:txBody>
      </p:sp>
      <p:sp>
        <p:nvSpPr>
          <p:cNvPr id="6" name="Rechteck 5"/>
          <p:cNvSpPr/>
          <p:nvPr/>
        </p:nvSpPr>
        <p:spPr>
          <a:xfrm>
            <a:off x="9370786" y="2567214"/>
            <a:ext cx="2821214" cy="444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 rotWithShape="1">
          <a:blip r:embed="rId2"/>
          <a:srcRect l="26456" t="35277" r="3432" b="21953"/>
          <a:stretch/>
        </p:blipFill>
        <p:spPr>
          <a:xfrm>
            <a:off x="273859" y="57152"/>
            <a:ext cx="792336" cy="348283"/>
          </a:xfrm>
          <a:prstGeom prst="rect">
            <a:avLst/>
          </a:prstGeom>
        </p:spPr>
      </p:pic>
      <p:sp>
        <p:nvSpPr>
          <p:cNvPr id="11" name="TextBox 3"/>
          <p:cNvSpPr txBox="1"/>
          <p:nvPr/>
        </p:nvSpPr>
        <p:spPr>
          <a:xfrm>
            <a:off x="1578430" y="0"/>
            <a:ext cx="7756070" cy="369332"/>
          </a:xfrm>
          <a:prstGeom prst="rect">
            <a:avLst/>
          </a:prstGeom>
          <a:solidFill>
            <a:srgbClr val="BC02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rgbClr val="FFFFFF"/>
                </a:solidFill>
              </a:rPr>
              <a:t>eCH-0202 Geschäftsdokumentation «Vernetzte digitale Verwaltung Schweiz»</a:t>
            </a:r>
          </a:p>
        </p:txBody>
      </p:sp>
      <p:cxnSp>
        <p:nvCxnSpPr>
          <p:cNvPr id="12" name="Gerade Verbindung 13"/>
          <p:cNvCxnSpPr/>
          <p:nvPr/>
        </p:nvCxnSpPr>
        <p:spPr>
          <a:xfrm flipV="1">
            <a:off x="0" y="391704"/>
            <a:ext cx="12192000" cy="9071"/>
          </a:xfrm>
          <a:prstGeom prst="line">
            <a:avLst/>
          </a:prstGeom>
          <a:ln>
            <a:solidFill>
              <a:srgbClr val="8F01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9478683" y="-110385"/>
            <a:ext cx="2603500" cy="53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/>
              <a:t>Umsetzung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-1" y="6396335"/>
            <a:ext cx="12192001" cy="461665"/>
          </a:xfrm>
          <a:prstGeom prst="rect">
            <a:avLst/>
          </a:prstGeom>
          <a:solidFill>
            <a:srgbClr val="BC0202"/>
          </a:solidFill>
        </p:spPr>
        <p:txBody>
          <a:bodyPr wrap="square" rtlCol="0">
            <a:spAutoFit/>
          </a:bodyPr>
          <a:lstStyle/>
          <a:p>
            <a:pPr algn="ctr"/>
            <a:endParaRPr lang="de-CH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656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44076" y="758537"/>
            <a:ext cx="1562024" cy="584776"/>
          </a:xfrm>
          <a:prstGeom prst="rect">
            <a:avLst/>
          </a:prstGeom>
          <a:solidFill>
            <a:srgbClr val="BC0202">
              <a:alpha val="65000"/>
            </a:srgb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>
                <a:solidFill>
                  <a:srgbClr val="FFFFFF"/>
                </a:solidFill>
              </a:rPr>
              <a:t>Ebene 0:</a:t>
            </a:r>
            <a:r>
              <a:rPr lang="de-CH" sz="1600" b="1" dirty="0">
                <a:solidFill>
                  <a:srgbClr val="CC3399"/>
                </a:solidFill>
              </a:rPr>
              <a:t/>
            </a:r>
            <a:br>
              <a:rPr lang="de-CH" sz="1600" b="1" dirty="0">
                <a:solidFill>
                  <a:srgbClr val="CC3399"/>
                </a:solidFill>
              </a:rPr>
            </a:br>
            <a:r>
              <a:rPr lang="de-CH" sz="1600" b="1" dirty="0">
                <a:solidFill>
                  <a:srgbClr val="FFFFFF"/>
                </a:solidFill>
              </a:rPr>
              <a:t>Aufgabentypen</a:t>
            </a:r>
            <a:endParaRPr lang="de-CH" sz="1600" dirty="0">
              <a:solidFill>
                <a:srgbClr val="FFFFFF"/>
              </a:solidFill>
            </a:endParaRPr>
          </a:p>
        </p:txBody>
      </p:sp>
      <p:sp>
        <p:nvSpPr>
          <p:cNvPr id="34" name="TextBox 24"/>
          <p:cNvSpPr txBox="1"/>
          <p:nvPr/>
        </p:nvSpPr>
        <p:spPr>
          <a:xfrm>
            <a:off x="4180445" y="876165"/>
            <a:ext cx="2314698" cy="338554"/>
          </a:xfrm>
          <a:prstGeom prst="rect">
            <a:avLst/>
          </a:prstGeom>
          <a:solidFill>
            <a:srgbClr val="CC009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de-CH" sz="1600" b="1" dirty="0">
                <a:solidFill>
                  <a:srgbClr val="FFFFFF"/>
                </a:solidFill>
              </a:rPr>
              <a:t>Ebene 1: Aufgabenfelder</a:t>
            </a:r>
            <a:endParaRPr lang="de-CH" sz="1600" dirty="0">
              <a:solidFill>
                <a:srgbClr val="FFFFFF"/>
              </a:solidFill>
            </a:endParaRPr>
          </a:p>
        </p:txBody>
      </p:sp>
      <p:sp>
        <p:nvSpPr>
          <p:cNvPr id="38" name="Rechteck 37"/>
          <p:cNvSpPr/>
          <p:nvPr/>
        </p:nvSpPr>
        <p:spPr>
          <a:xfrm rot="5400000">
            <a:off x="5866435" y="850651"/>
            <a:ext cx="483837" cy="6184681"/>
          </a:xfrm>
          <a:prstGeom prst="rect">
            <a:avLst/>
          </a:prstGeom>
          <a:solidFill>
            <a:srgbClr val="FFFF00">
              <a:alpha val="10000"/>
            </a:srgbClr>
          </a:solidFill>
          <a:ln w="12700" cmpd="sng">
            <a:solidFill>
              <a:srgbClr val="2E75B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TextBox 24"/>
          <p:cNvSpPr txBox="1"/>
          <p:nvPr/>
        </p:nvSpPr>
        <p:spPr>
          <a:xfrm>
            <a:off x="71421" y="4999408"/>
            <a:ext cx="1726785" cy="5847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>
                <a:solidFill>
                  <a:schemeClr val="accent1">
                    <a:lumMod val="50000"/>
                  </a:schemeClr>
                </a:solidFill>
              </a:rPr>
              <a:t>Ebene 2:</a:t>
            </a:r>
          </a:p>
          <a:p>
            <a:pPr algn="ctr"/>
            <a:r>
              <a:rPr lang="de-CH" sz="1600" b="1" dirty="0">
                <a:solidFill>
                  <a:schemeClr val="accent1">
                    <a:lumMod val="50000"/>
                  </a:schemeClr>
                </a:solidFill>
              </a:rPr>
              <a:t>Aufgabengruppen</a:t>
            </a:r>
            <a:endParaRPr lang="de-CH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3127832" y="1816581"/>
            <a:ext cx="446312" cy="4454072"/>
          </a:xfrm>
          <a:prstGeom prst="rect">
            <a:avLst/>
          </a:prstGeom>
          <a:solidFill>
            <a:srgbClr val="5B9BD5">
              <a:alpha val="10000"/>
            </a:srgbClr>
          </a:solidFill>
          <a:ln w="19050" cmpd="sng">
            <a:solidFill>
              <a:srgbClr val="2E75B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221" y="1204182"/>
            <a:ext cx="6733692" cy="5653818"/>
          </a:xfrm>
          <a:prstGeom prst="rect">
            <a:avLst/>
          </a:prstGeom>
        </p:spPr>
      </p:pic>
      <p:sp>
        <p:nvSpPr>
          <p:cNvPr id="33" name="Rechteck 32"/>
          <p:cNvSpPr/>
          <p:nvPr/>
        </p:nvSpPr>
        <p:spPr>
          <a:xfrm>
            <a:off x="3064333" y="1861938"/>
            <a:ext cx="455382" cy="4352504"/>
          </a:xfrm>
          <a:prstGeom prst="rect">
            <a:avLst/>
          </a:prstGeom>
          <a:solidFill>
            <a:srgbClr val="CC0099">
              <a:alpha val="10000"/>
            </a:srgbClr>
          </a:solidFill>
          <a:ln w="19050" cmpd="sng">
            <a:solidFill>
              <a:srgbClr val="CC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6" name="Gekrümmte Verbindung 35"/>
          <p:cNvCxnSpPr>
            <a:stCxn id="32" idx="0"/>
            <a:endCxn id="34" idx="1"/>
          </p:cNvCxnSpPr>
          <p:nvPr/>
        </p:nvCxnSpPr>
        <p:spPr>
          <a:xfrm rot="5400000" flipH="1" flipV="1">
            <a:off x="3380147" y="1016284"/>
            <a:ext cx="771139" cy="829457"/>
          </a:xfrm>
          <a:prstGeom prst="curvedConnector2">
            <a:avLst/>
          </a:prstGeom>
          <a:ln w="28575" cmpd="sng">
            <a:solidFill>
              <a:srgbClr val="CC0099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hteck 58"/>
          <p:cNvSpPr/>
          <p:nvPr/>
        </p:nvSpPr>
        <p:spPr>
          <a:xfrm>
            <a:off x="2628674" y="1333755"/>
            <a:ext cx="427893" cy="5444898"/>
          </a:xfrm>
          <a:prstGeom prst="rect">
            <a:avLst/>
          </a:prstGeom>
          <a:solidFill>
            <a:srgbClr val="CC3399">
              <a:alpha val="10000"/>
            </a:srgbClr>
          </a:solidFill>
          <a:ln w="1905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/>
          <p:cNvSpPr/>
          <p:nvPr/>
        </p:nvSpPr>
        <p:spPr>
          <a:xfrm rot="5400000">
            <a:off x="2639109" y="1334662"/>
            <a:ext cx="462181" cy="482600"/>
          </a:xfrm>
          <a:prstGeom prst="rect">
            <a:avLst/>
          </a:prstGeom>
          <a:solidFill>
            <a:srgbClr val="C00000"/>
          </a:solidFill>
          <a:ln w="19050" cmpd="sng">
            <a:solidFill>
              <a:srgbClr val="CC3399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050" b="1" dirty="0"/>
              <a:t>A</a:t>
            </a:r>
            <a:r>
              <a:rPr lang="de-DE" sz="800" dirty="0"/>
              <a:t/>
            </a:r>
            <a:br>
              <a:rPr lang="de-DE" sz="800" dirty="0"/>
            </a:br>
            <a:r>
              <a:rPr lang="de-DE" sz="700" dirty="0"/>
              <a:t>Führungs-prozesse</a:t>
            </a:r>
            <a:endParaRPr lang="de-DE" sz="800" dirty="0"/>
          </a:p>
        </p:txBody>
      </p:sp>
      <p:cxnSp>
        <p:nvCxnSpPr>
          <p:cNvPr id="60" name="Gekrümmte Verbindung 59"/>
          <p:cNvCxnSpPr>
            <a:stCxn id="59" idx="0"/>
            <a:endCxn id="25" idx="3"/>
          </p:cNvCxnSpPr>
          <p:nvPr/>
        </p:nvCxnSpPr>
        <p:spPr>
          <a:xfrm rot="16200000" flipV="1">
            <a:off x="2132946" y="624079"/>
            <a:ext cx="282830" cy="1136521"/>
          </a:xfrm>
          <a:prstGeom prst="curvedConnector2">
            <a:avLst/>
          </a:prstGeom>
          <a:ln w="28575" cmpd="sng">
            <a:solidFill>
              <a:srgbClr val="BC0202">
                <a:alpha val="65000"/>
              </a:srgb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hteck 71"/>
          <p:cNvSpPr/>
          <p:nvPr/>
        </p:nvSpPr>
        <p:spPr>
          <a:xfrm rot="5400000">
            <a:off x="2442028" y="3523831"/>
            <a:ext cx="838199" cy="482600"/>
          </a:xfrm>
          <a:prstGeom prst="rect">
            <a:avLst/>
          </a:prstGeom>
          <a:solidFill>
            <a:srgbClr val="C00000"/>
          </a:solidFill>
          <a:ln w="19050" cmpd="sng">
            <a:solidFill>
              <a:srgbClr val="CC3399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050" b="1" dirty="0"/>
              <a:t>B</a:t>
            </a:r>
          </a:p>
          <a:p>
            <a:pPr algn="ctr"/>
            <a:r>
              <a:rPr lang="de-DE" sz="800" dirty="0"/>
              <a:t/>
            </a:r>
            <a:br>
              <a:rPr lang="de-DE" sz="800" dirty="0"/>
            </a:br>
            <a:r>
              <a:rPr lang="de-DE" sz="700" dirty="0"/>
              <a:t>Kern-prozesse</a:t>
            </a:r>
          </a:p>
          <a:p>
            <a:pPr algn="ctr"/>
            <a:endParaRPr lang="de-DE" sz="700" dirty="0"/>
          </a:p>
          <a:p>
            <a:pPr algn="ctr"/>
            <a:endParaRPr lang="de-DE" sz="800" dirty="0"/>
          </a:p>
        </p:txBody>
      </p:sp>
      <p:cxnSp>
        <p:nvCxnSpPr>
          <p:cNvPr id="41" name="Gekrümmte Verbindung 40"/>
          <p:cNvCxnSpPr>
            <a:endCxn id="39" idx="0"/>
          </p:cNvCxnSpPr>
          <p:nvPr/>
        </p:nvCxnSpPr>
        <p:spPr>
          <a:xfrm rot="10800000" flipV="1">
            <a:off x="934815" y="4184230"/>
            <a:ext cx="3699077" cy="815177"/>
          </a:xfrm>
          <a:prstGeom prst="curvedConnector2">
            <a:avLst/>
          </a:prstGeom>
          <a:ln w="28575" cmpd="sng">
            <a:solidFill>
              <a:schemeClr val="accent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hteck 66"/>
          <p:cNvSpPr/>
          <p:nvPr/>
        </p:nvSpPr>
        <p:spPr>
          <a:xfrm rot="5400000">
            <a:off x="2602823" y="6294921"/>
            <a:ext cx="462181" cy="482600"/>
          </a:xfrm>
          <a:prstGeom prst="rect">
            <a:avLst/>
          </a:prstGeom>
          <a:solidFill>
            <a:srgbClr val="C00000"/>
          </a:solidFill>
          <a:ln w="19050" cmpd="sng">
            <a:solidFill>
              <a:srgbClr val="CC3399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050" b="1" dirty="0"/>
              <a:t>C</a:t>
            </a:r>
            <a:r>
              <a:rPr lang="de-DE" sz="800" dirty="0"/>
              <a:t/>
            </a:r>
            <a:br>
              <a:rPr lang="de-DE" sz="800" dirty="0"/>
            </a:br>
            <a:r>
              <a:rPr lang="de-DE" sz="700" dirty="0"/>
              <a:t>Support-prozesse</a:t>
            </a:r>
            <a:endParaRPr lang="de-DE" sz="800" dirty="0"/>
          </a:p>
        </p:txBody>
      </p:sp>
      <p:sp>
        <p:nvSpPr>
          <p:cNvPr id="26" name="Rechteck 25"/>
          <p:cNvSpPr/>
          <p:nvPr/>
        </p:nvSpPr>
        <p:spPr>
          <a:xfrm>
            <a:off x="3519714" y="3982357"/>
            <a:ext cx="5678715" cy="444500"/>
          </a:xfrm>
          <a:prstGeom prst="rect">
            <a:avLst/>
          </a:prstGeom>
          <a:solidFill>
            <a:schemeClr val="accent1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Textfeld 47"/>
          <p:cNvSpPr txBox="1"/>
          <p:nvPr/>
        </p:nvSpPr>
        <p:spPr>
          <a:xfrm>
            <a:off x="4591350" y="3957498"/>
            <a:ext cx="1316005" cy="4693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050" b="1" dirty="0">
                <a:solidFill>
                  <a:schemeClr val="accent1">
                    <a:lumMod val="75000"/>
                  </a:schemeClr>
                </a:solidFill>
              </a:rPr>
              <a:t>0530</a:t>
            </a:r>
          </a:p>
          <a:p>
            <a:pPr algn="ctr"/>
            <a:r>
              <a:rPr lang="de-DE" sz="700" b="1" dirty="0" err="1">
                <a:solidFill>
                  <a:schemeClr val="accent1">
                    <a:lumMod val="75000"/>
                  </a:schemeClr>
                </a:solidFill>
              </a:rPr>
              <a:t>Sozialver</a:t>
            </a:r>
            <a:r>
              <a:rPr lang="de-DE" sz="700" b="1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br>
              <a:rPr lang="de-DE" sz="7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700" b="1" dirty="0" err="1">
                <a:solidFill>
                  <a:schemeClr val="accent1">
                    <a:lumMod val="75000"/>
                  </a:schemeClr>
                </a:solidFill>
              </a:rPr>
              <a:t>sicherungen</a:t>
            </a:r>
            <a:endParaRPr lang="de-DE" sz="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7081839" y="3957498"/>
            <a:ext cx="1229285" cy="5078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>
                <a:solidFill>
                  <a:schemeClr val="accent1">
                    <a:lumMod val="75000"/>
                  </a:schemeClr>
                </a:solidFill>
              </a:rPr>
              <a:t>0570</a:t>
            </a:r>
          </a:p>
          <a:p>
            <a:pPr algn="ctr"/>
            <a:r>
              <a:rPr lang="de-DE" sz="800" b="1" dirty="0">
                <a:solidFill>
                  <a:schemeClr val="accent1">
                    <a:lumMod val="75000"/>
                  </a:schemeClr>
                </a:solidFill>
              </a:rPr>
              <a:t>Sozialdienste &amp;</a:t>
            </a:r>
            <a:br>
              <a:rPr lang="de-DE" sz="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800" b="1" dirty="0">
                <a:solidFill>
                  <a:schemeClr val="accent1">
                    <a:lumMod val="75000"/>
                  </a:schemeClr>
                </a:solidFill>
              </a:rPr>
              <a:t>Kindes- &amp; </a:t>
            </a:r>
            <a:r>
              <a:rPr lang="de-DE" sz="800" b="1" dirty="0" err="1">
                <a:solidFill>
                  <a:schemeClr val="accent1">
                    <a:lumMod val="75000"/>
                  </a:schemeClr>
                </a:solidFill>
              </a:rPr>
              <a:t>Erw</a:t>
            </a:r>
            <a:r>
              <a:rPr lang="de-DE" sz="800" b="1" dirty="0">
                <a:solidFill>
                  <a:schemeClr val="accent1">
                    <a:lumMod val="75000"/>
                  </a:schemeClr>
                </a:solidFill>
              </a:rPr>
              <a:t>.-schutz</a:t>
            </a:r>
          </a:p>
        </p:txBody>
      </p:sp>
      <p:sp>
        <p:nvSpPr>
          <p:cNvPr id="44" name="Textfeld 12"/>
          <p:cNvSpPr txBox="1"/>
          <p:nvPr/>
        </p:nvSpPr>
        <p:spPr>
          <a:xfrm>
            <a:off x="9478683" y="-110385"/>
            <a:ext cx="2603500" cy="53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/>
              <a:t>Umsetzung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562" y="549949"/>
            <a:ext cx="1571625" cy="1762125"/>
          </a:xfrm>
          <a:prstGeom prst="rect">
            <a:avLst/>
          </a:prstGeom>
        </p:spPr>
      </p:pic>
      <p:sp>
        <p:nvSpPr>
          <p:cNvPr id="97" name="Rechteck 96"/>
          <p:cNvSpPr/>
          <p:nvPr/>
        </p:nvSpPr>
        <p:spPr>
          <a:xfrm rot="5400000">
            <a:off x="3085889" y="3919736"/>
            <a:ext cx="498735" cy="521017"/>
          </a:xfrm>
          <a:prstGeom prst="rect">
            <a:avLst/>
          </a:prstGeom>
          <a:solidFill>
            <a:srgbClr val="CC0099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000" dirty="0"/>
              <a:t>0500</a:t>
            </a:r>
            <a:br>
              <a:rPr lang="de-DE" sz="1000" dirty="0"/>
            </a:br>
            <a:r>
              <a:rPr lang="de-DE" sz="1000" dirty="0"/>
              <a:t>Soziale </a:t>
            </a:r>
            <a:r>
              <a:rPr lang="de-DE" sz="1000" dirty="0" err="1"/>
              <a:t>Sicherh</a:t>
            </a:r>
            <a:r>
              <a:rPr lang="de-DE" sz="1000" dirty="0"/>
              <a:t>.</a:t>
            </a:r>
          </a:p>
        </p:txBody>
      </p:sp>
      <p:pic>
        <p:nvPicPr>
          <p:cNvPr id="27" name="Bild 9"/>
          <p:cNvPicPr>
            <a:picLocks noChangeAspect="1"/>
          </p:cNvPicPr>
          <p:nvPr/>
        </p:nvPicPr>
        <p:blipFill rotWithShape="1">
          <a:blip r:embed="rId5"/>
          <a:srcRect l="26456" t="35277" r="3432" b="21953"/>
          <a:stretch/>
        </p:blipFill>
        <p:spPr>
          <a:xfrm>
            <a:off x="273859" y="57152"/>
            <a:ext cx="792336" cy="348283"/>
          </a:xfrm>
          <a:prstGeom prst="rect">
            <a:avLst/>
          </a:prstGeom>
        </p:spPr>
      </p:pic>
      <p:sp>
        <p:nvSpPr>
          <p:cNvPr id="28" name="TextBox 3"/>
          <p:cNvSpPr txBox="1"/>
          <p:nvPr/>
        </p:nvSpPr>
        <p:spPr>
          <a:xfrm>
            <a:off x="1578430" y="0"/>
            <a:ext cx="7756070" cy="369332"/>
          </a:xfrm>
          <a:prstGeom prst="rect">
            <a:avLst/>
          </a:prstGeom>
          <a:solidFill>
            <a:srgbClr val="BC02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rgbClr val="FFFFFF"/>
                </a:solidFill>
              </a:rPr>
              <a:t>eCH-0202 Geschäftsdokumentation «Vernetzte digitale Verwaltung Schweiz»</a:t>
            </a:r>
          </a:p>
        </p:txBody>
      </p:sp>
      <p:cxnSp>
        <p:nvCxnSpPr>
          <p:cNvPr id="29" name="Gerade Verbindung 13"/>
          <p:cNvCxnSpPr/>
          <p:nvPr/>
        </p:nvCxnSpPr>
        <p:spPr>
          <a:xfrm flipV="1">
            <a:off x="0" y="391704"/>
            <a:ext cx="12192000" cy="9071"/>
          </a:xfrm>
          <a:prstGeom prst="line">
            <a:avLst/>
          </a:prstGeom>
          <a:ln>
            <a:solidFill>
              <a:srgbClr val="8F01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3102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6" grpId="0" animBg="1"/>
      <p:bldP spid="48" grpId="0" animBg="1"/>
      <p:bldP spid="5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44076" y="758537"/>
            <a:ext cx="1562024" cy="584776"/>
          </a:xfrm>
          <a:prstGeom prst="rect">
            <a:avLst/>
          </a:prstGeom>
          <a:solidFill>
            <a:srgbClr val="BC0202">
              <a:alpha val="65000"/>
            </a:srgb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>
                <a:solidFill>
                  <a:srgbClr val="FFFFFF"/>
                </a:solidFill>
              </a:rPr>
              <a:t>Ebene 0:</a:t>
            </a:r>
            <a:r>
              <a:rPr lang="de-CH" sz="1600" b="1" dirty="0">
                <a:solidFill>
                  <a:srgbClr val="CC3399"/>
                </a:solidFill>
              </a:rPr>
              <a:t/>
            </a:r>
            <a:br>
              <a:rPr lang="de-CH" sz="1600" b="1" dirty="0">
                <a:solidFill>
                  <a:srgbClr val="CC3399"/>
                </a:solidFill>
              </a:rPr>
            </a:br>
            <a:r>
              <a:rPr lang="de-CH" sz="1600" b="1" dirty="0">
                <a:solidFill>
                  <a:srgbClr val="FFFFFF"/>
                </a:solidFill>
              </a:rPr>
              <a:t>Aufgabentypen</a:t>
            </a:r>
            <a:endParaRPr lang="de-CH" sz="1600" dirty="0">
              <a:solidFill>
                <a:srgbClr val="FFFFFF"/>
              </a:solidFill>
            </a:endParaRPr>
          </a:p>
        </p:txBody>
      </p:sp>
      <p:sp>
        <p:nvSpPr>
          <p:cNvPr id="34" name="TextBox 24"/>
          <p:cNvSpPr txBox="1"/>
          <p:nvPr/>
        </p:nvSpPr>
        <p:spPr>
          <a:xfrm>
            <a:off x="4180445" y="876165"/>
            <a:ext cx="2314698" cy="338554"/>
          </a:xfrm>
          <a:prstGeom prst="rect">
            <a:avLst/>
          </a:prstGeom>
          <a:solidFill>
            <a:srgbClr val="CC009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de-CH" sz="1600" b="1" dirty="0">
                <a:solidFill>
                  <a:srgbClr val="FFFFFF"/>
                </a:solidFill>
              </a:rPr>
              <a:t>Ebene 1: Aufgabenfelder</a:t>
            </a:r>
            <a:endParaRPr lang="de-CH" sz="1600" dirty="0">
              <a:solidFill>
                <a:srgbClr val="FFFFFF"/>
              </a:solidFill>
            </a:endParaRPr>
          </a:p>
        </p:txBody>
      </p:sp>
      <p:sp>
        <p:nvSpPr>
          <p:cNvPr id="38" name="Rechteck 37"/>
          <p:cNvSpPr/>
          <p:nvPr/>
        </p:nvSpPr>
        <p:spPr>
          <a:xfrm rot="5400000">
            <a:off x="5866435" y="850651"/>
            <a:ext cx="483837" cy="6184681"/>
          </a:xfrm>
          <a:prstGeom prst="rect">
            <a:avLst/>
          </a:prstGeom>
          <a:solidFill>
            <a:srgbClr val="FFFF00">
              <a:alpha val="10000"/>
            </a:srgbClr>
          </a:solidFill>
          <a:ln w="12700" cmpd="sng">
            <a:solidFill>
              <a:srgbClr val="2E75B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TextBox 24"/>
          <p:cNvSpPr txBox="1"/>
          <p:nvPr/>
        </p:nvSpPr>
        <p:spPr>
          <a:xfrm>
            <a:off x="71421" y="4999408"/>
            <a:ext cx="1726785" cy="5847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>
                <a:solidFill>
                  <a:schemeClr val="accent1">
                    <a:lumMod val="50000"/>
                  </a:schemeClr>
                </a:solidFill>
              </a:rPr>
              <a:t>Ebene 2:</a:t>
            </a:r>
          </a:p>
          <a:p>
            <a:pPr algn="ctr"/>
            <a:r>
              <a:rPr lang="de-CH" sz="1600" b="1" dirty="0">
                <a:solidFill>
                  <a:schemeClr val="accent1">
                    <a:lumMod val="50000"/>
                  </a:schemeClr>
                </a:solidFill>
              </a:rPr>
              <a:t>Aufgabengruppen</a:t>
            </a:r>
            <a:endParaRPr lang="de-CH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3127832" y="1816581"/>
            <a:ext cx="446312" cy="4454072"/>
          </a:xfrm>
          <a:prstGeom prst="rect">
            <a:avLst/>
          </a:prstGeom>
          <a:solidFill>
            <a:srgbClr val="5B9BD5">
              <a:alpha val="10000"/>
            </a:srgbClr>
          </a:solidFill>
          <a:ln w="19050" cmpd="sng">
            <a:solidFill>
              <a:srgbClr val="2E75B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221" y="1204182"/>
            <a:ext cx="6733692" cy="5653818"/>
          </a:xfrm>
          <a:prstGeom prst="rect">
            <a:avLst/>
          </a:prstGeom>
        </p:spPr>
      </p:pic>
      <p:sp>
        <p:nvSpPr>
          <p:cNvPr id="33" name="Rechteck 32"/>
          <p:cNvSpPr/>
          <p:nvPr/>
        </p:nvSpPr>
        <p:spPr>
          <a:xfrm>
            <a:off x="3064333" y="1861938"/>
            <a:ext cx="455382" cy="4352504"/>
          </a:xfrm>
          <a:prstGeom prst="rect">
            <a:avLst/>
          </a:prstGeom>
          <a:solidFill>
            <a:srgbClr val="CC0099">
              <a:alpha val="10000"/>
            </a:srgbClr>
          </a:solidFill>
          <a:ln w="19050" cmpd="sng">
            <a:solidFill>
              <a:srgbClr val="CC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6" name="Gekrümmte Verbindung 35"/>
          <p:cNvCxnSpPr>
            <a:stCxn id="32" idx="0"/>
            <a:endCxn id="34" idx="1"/>
          </p:cNvCxnSpPr>
          <p:nvPr/>
        </p:nvCxnSpPr>
        <p:spPr>
          <a:xfrm rot="5400000" flipH="1" flipV="1">
            <a:off x="3380147" y="1016284"/>
            <a:ext cx="771139" cy="829457"/>
          </a:xfrm>
          <a:prstGeom prst="curvedConnector2">
            <a:avLst/>
          </a:prstGeom>
          <a:ln w="28575" cmpd="sng">
            <a:solidFill>
              <a:srgbClr val="CC0099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hteck 58"/>
          <p:cNvSpPr/>
          <p:nvPr/>
        </p:nvSpPr>
        <p:spPr>
          <a:xfrm>
            <a:off x="2628674" y="1333755"/>
            <a:ext cx="427893" cy="5444898"/>
          </a:xfrm>
          <a:prstGeom prst="rect">
            <a:avLst/>
          </a:prstGeom>
          <a:solidFill>
            <a:srgbClr val="CC3399">
              <a:alpha val="10000"/>
            </a:srgbClr>
          </a:solidFill>
          <a:ln w="1905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/>
          <p:cNvSpPr/>
          <p:nvPr/>
        </p:nvSpPr>
        <p:spPr>
          <a:xfrm rot="5400000">
            <a:off x="2639109" y="1334662"/>
            <a:ext cx="462181" cy="482600"/>
          </a:xfrm>
          <a:prstGeom prst="rect">
            <a:avLst/>
          </a:prstGeom>
          <a:solidFill>
            <a:srgbClr val="C00000"/>
          </a:solidFill>
          <a:ln w="19050" cmpd="sng">
            <a:solidFill>
              <a:srgbClr val="CC3399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050" b="1" dirty="0"/>
              <a:t>A</a:t>
            </a:r>
            <a:r>
              <a:rPr lang="de-DE" sz="800" dirty="0"/>
              <a:t/>
            </a:r>
            <a:br>
              <a:rPr lang="de-DE" sz="800" dirty="0"/>
            </a:br>
            <a:r>
              <a:rPr lang="de-DE" sz="700" dirty="0"/>
              <a:t>Führungs-prozesse</a:t>
            </a:r>
            <a:endParaRPr lang="de-DE" sz="800" dirty="0"/>
          </a:p>
        </p:txBody>
      </p:sp>
      <p:cxnSp>
        <p:nvCxnSpPr>
          <p:cNvPr id="60" name="Gekrümmte Verbindung 59"/>
          <p:cNvCxnSpPr>
            <a:stCxn id="59" idx="0"/>
            <a:endCxn id="25" idx="3"/>
          </p:cNvCxnSpPr>
          <p:nvPr/>
        </p:nvCxnSpPr>
        <p:spPr>
          <a:xfrm rot="16200000" flipV="1">
            <a:off x="2132946" y="624079"/>
            <a:ext cx="282830" cy="1136521"/>
          </a:xfrm>
          <a:prstGeom prst="curvedConnector2">
            <a:avLst/>
          </a:prstGeom>
          <a:ln w="28575" cmpd="sng">
            <a:solidFill>
              <a:srgbClr val="BC0202">
                <a:alpha val="65000"/>
              </a:srgb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hteck 71"/>
          <p:cNvSpPr/>
          <p:nvPr/>
        </p:nvSpPr>
        <p:spPr>
          <a:xfrm rot="5400000">
            <a:off x="2442028" y="3523831"/>
            <a:ext cx="838199" cy="482600"/>
          </a:xfrm>
          <a:prstGeom prst="rect">
            <a:avLst/>
          </a:prstGeom>
          <a:solidFill>
            <a:srgbClr val="C00000"/>
          </a:solidFill>
          <a:ln w="19050" cmpd="sng">
            <a:solidFill>
              <a:srgbClr val="CC3399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050" b="1" dirty="0"/>
              <a:t>B</a:t>
            </a:r>
          </a:p>
          <a:p>
            <a:pPr algn="ctr"/>
            <a:r>
              <a:rPr lang="de-DE" sz="800" dirty="0"/>
              <a:t/>
            </a:r>
            <a:br>
              <a:rPr lang="de-DE" sz="800" dirty="0"/>
            </a:br>
            <a:r>
              <a:rPr lang="de-DE" sz="700" dirty="0"/>
              <a:t>Kern-prozesse</a:t>
            </a:r>
          </a:p>
          <a:p>
            <a:pPr algn="ctr"/>
            <a:endParaRPr lang="de-DE" sz="700" dirty="0"/>
          </a:p>
          <a:p>
            <a:pPr algn="ctr"/>
            <a:endParaRPr lang="de-DE" sz="800" dirty="0"/>
          </a:p>
        </p:txBody>
      </p:sp>
      <p:cxnSp>
        <p:nvCxnSpPr>
          <p:cNvPr id="41" name="Gekrümmte Verbindung 40"/>
          <p:cNvCxnSpPr>
            <a:endCxn id="39" idx="0"/>
          </p:cNvCxnSpPr>
          <p:nvPr/>
        </p:nvCxnSpPr>
        <p:spPr>
          <a:xfrm rot="10800000" flipV="1">
            <a:off x="934815" y="4184230"/>
            <a:ext cx="3699077" cy="815177"/>
          </a:xfrm>
          <a:prstGeom prst="curvedConnector2">
            <a:avLst/>
          </a:prstGeom>
          <a:ln w="28575" cmpd="sng">
            <a:solidFill>
              <a:schemeClr val="accent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hteck 66"/>
          <p:cNvSpPr/>
          <p:nvPr/>
        </p:nvSpPr>
        <p:spPr>
          <a:xfrm rot="5400000">
            <a:off x="2602823" y="6294921"/>
            <a:ext cx="462181" cy="482600"/>
          </a:xfrm>
          <a:prstGeom prst="rect">
            <a:avLst/>
          </a:prstGeom>
          <a:solidFill>
            <a:srgbClr val="C00000"/>
          </a:solidFill>
          <a:ln w="19050" cmpd="sng">
            <a:solidFill>
              <a:srgbClr val="CC3399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050" b="1" dirty="0"/>
              <a:t>C</a:t>
            </a:r>
            <a:r>
              <a:rPr lang="de-DE" sz="800" dirty="0"/>
              <a:t/>
            </a:r>
            <a:br>
              <a:rPr lang="de-DE" sz="800" dirty="0"/>
            </a:br>
            <a:r>
              <a:rPr lang="de-DE" sz="700" dirty="0"/>
              <a:t>Support-prozesse</a:t>
            </a:r>
            <a:endParaRPr lang="de-DE" sz="800" dirty="0"/>
          </a:p>
        </p:txBody>
      </p:sp>
      <p:sp>
        <p:nvSpPr>
          <p:cNvPr id="26" name="Rechteck 25"/>
          <p:cNvSpPr/>
          <p:nvPr/>
        </p:nvSpPr>
        <p:spPr>
          <a:xfrm>
            <a:off x="3519714" y="3982357"/>
            <a:ext cx="5678715" cy="444500"/>
          </a:xfrm>
          <a:prstGeom prst="rect">
            <a:avLst/>
          </a:prstGeom>
          <a:solidFill>
            <a:schemeClr val="accent1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Textfeld 47"/>
          <p:cNvSpPr txBox="1"/>
          <p:nvPr/>
        </p:nvSpPr>
        <p:spPr>
          <a:xfrm>
            <a:off x="4591350" y="3957498"/>
            <a:ext cx="1316005" cy="4693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050" b="1" dirty="0">
                <a:solidFill>
                  <a:schemeClr val="accent1">
                    <a:lumMod val="75000"/>
                  </a:schemeClr>
                </a:solidFill>
              </a:rPr>
              <a:t>0530</a:t>
            </a:r>
          </a:p>
          <a:p>
            <a:pPr algn="ctr"/>
            <a:r>
              <a:rPr lang="de-DE" sz="700" b="1" dirty="0" err="1">
                <a:solidFill>
                  <a:schemeClr val="accent1">
                    <a:lumMod val="75000"/>
                  </a:schemeClr>
                </a:solidFill>
              </a:rPr>
              <a:t>Sozialver</a:t>
            </a:r>
            <a:r>
              <a:rPr lang="de-DE" sz="700" b="1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br>
              <a:rPr lang="de-DE" sz="7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700" b="1" dirty="0" err="1">
                <a:solidFill>
                  <a:schemeClr val="accent1">
                    <a:lumMod val="75000"/>
                  </a:schemeClr>
                </a:solidFill>
              </a:rPr>
              <a:t>sicherungen</a:t>
            </a:r>
            <a:endParaRPr lang="de-DE" sz="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7081839" y="3957498"/>
            <a:ext cx="1229285" cy="5078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>
                <a:solidFill>
                  <a:schemeClr val="accent1">
                    <a:lumMod val="75000"/>
                  </a:schemeClr>
                </a:solidFill>
              </a:rPr>
              <a:t>0570</a:t>
            </a:r>
          </a:p>
          <a:p>
            <a:pPr algn="ctr"/>
            <a:r>
              <a:rPr lang="de-DE" sz="800" b="1" dirty="0">
                <a:solidFill>
                  <a:schemeClr val="accent1">
                    <a:lumMod val="75000"/>
                  </a:schemeClr>
                </a:solidFill>
              </a:rPr>
              <a:t>Sozialdienste &amp;</a:t>
            </a:r>
            <a:br>
              <a:rPr lang="de-DE" sz="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800" b="1" dirty="0">
                <a:solidFill>
                  <a:schemeClr val="accent1">
                    <a:lumMod val="75000"/>
                  </a:schemeClr>
                </a:solidFill>
              </a:rPr>
              <a:t>Kindes- &amp; </a:t>
            </a:r>
            <a:r>
              <a:rPr lang="de-DE" sz="800" b="1" dirty="0" err="1">
                <a:solidFill>
                  <a:schemeClr val="accent1">
                    <a:lumMod val="75000"/>
                  </a:schemeClr>
                </a:solidFill>
              </a:rPr>
              <a:t>Erw</a:t>
            </a:r>
            <a:r>
              <a:rPr lang="de-DE" sz="800" b="1" dirty="0">
                <a:solidFill>
                  <a:schemeClr val="accent1">
                    <a:lumMod val="75000"/>
                  </a:schemeClr>
                </a:solidFill>
              </a:rPr>
              <a:t>.-schutz</a:t>
            </a:r>
          </a:p>
        </p:txBody>
      </p:sp>
      <p:sp>
        <p:nvSpPr>
          <p:cNvPr id="44" name="Textfeld 12"/>
          <p:cNvSpPr txBox="1"/>
          <p:nvPr/>
        </p:nvSpPr>
        <p:spPr>
          <a:xfrm>
            <a:off x="9478683" y="-110385"/>
            <a:ext cx="2603500" cy="53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/>
              <a:t>Umsetzung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0558" y="541520"/>
            <a:ext cx="1571625" cy="1762125"/>
          </a:xfrm>
          <a:prstGeom prst="rect">
            <a:avLst/>
          </a:prstGeom>
        </p:spPr>
      </p:pic>
      <p:sp>
        <p:nvSpPr>
          <p:cNvPr id="97" name="Rechteck 96"/>
          <p:cNvSpPr/>
          <p:nvPr/>
        </p:nvSpPr>
        <p:spPr>
          <a:xfrm rot="5400000">
            <a:off x="3085889" y="3919736"/>
            <a:ext cx="498735" cy="521017"/>
          </a:xfrm>
          <a:prstGeom prst="rect">
            <a:avLst/>
          </a:prstGeom>
          <a:solidFill>
            <a:srgbClr val="CC0099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000" dirty="0"/>
              <a:t>0500</a:t>
            </a:r>
            <a:br>
              <a:rPr lang="de-DE" sz="1000" dirty="0"/>
            </a:br>
            <a:r>
              <a:rPr lang="de-DE" sz="1000" dirty="0"/>
              <a:t>Soziale </a:t>
            </a:r>
            <a:r>
              <a:rPr lang="de-DE" sz="1000" dirty="0" err="1"/>
              <a:t>Sicherh</a:t>
            </a:r>
            <a:r>
              <a:rPr lang="de-DE" sz="1000" dirty="0"/>
              <a:t>.</a:t>
            </a:r>
          </a:p>
        </p:txBody>
      </p:sp>
      <p:sp>
        <p:nvSpPr>
          <p:cNvPr id="27" name="Textfeld 36"/>
          <p:cNvSpPr txBox="1"/>
          <p:nvPr/>
        </p:nvSpPr>
        <p:spPr>
          <a:xfrm>
            <a:off x="10002982" y="3527492"/>
            <a:ext cx="1843101" cy="830997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schemeClr val="bg1">
                <a:lumMod val="50000"/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FFFFFF"/>
                </a:solidFill>
              </a:rPr>
              <a:t>Ebene 3:</a:t>
            </a:r>
          </a:p>
          <a:p>
            <a:pPr algn="ctr"/>
            <a:r>
              <a:rPr lang="de-DE" sz="2400" dirty="0">
                <a:solidFill>
                  <a:srgbClr val="FFFFFF"/>
                </a:solidFill>
              </a:rPr>
              <a:t>Aufgaben</a:t>
            </a:r>
          </a:p>
        </p:txBody>
      </p:sp>
      <p:sp>
        <p:nvSpPr>
          <p:cNvPr id="28" name="Oval 27"/>
          <p:cNvSpPr/>
          <p:nvPr/>
        </p:nvSpPr>
        <p:spPr>
          <a:xfrm>
            <a:off x="6902940" y="3851237"/>
            <a:ext cx="1582692" cy="770163"/>
          </a:xfrm>
          <a:prstGeom prst="ellipse">
            <a:avLst/>
          </a:prstGeom>
          <a:noFill/>
          <a:ln w="28575" cmpd="sng"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9" name="Gekrümmte Verbindung 46"/>
          <p:cNvCxnSpPr>
            <a:cxnSpLocks/>
            <a:stCxn id="28" idx="0"/>
            <a:endCxn id="27" idx="0"/>
          </p:cNvCxnSpPr>
          <p:nvPr/>
        </p:nvCxnSpPr>
        <p:spPr>
          <a:xfrm rot="5400000" flipH="1" flipV="1">
            <a:off x="9147537" y="2074242"/>
            <a:ext cx="323745" cy="3230247"/>
          </a:xfrm>
          <a:prstGeom prst="curvedConnector3">
            <a:avLst>
              <a:gd name="adj1" fmla="val 170611"/>
            </a:avLst>
          </a:prstGeom>
          <a:ln w="28575" cmpd="sng">
            <a:solidFill>
              <a:srgbClr val="FF99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19"/>
          <p:cNvGrpSpPr/>
          <p:nvPr/>
        </p:nvGrpSpPr>
        <p:grpSpPr>
          <a:xfrm>
            <a:off x="10002982" y="4621401"/>
            <a:ext cx="2080162" cy="2003239"/>
            <a:chOff x="8011431" y="2575560"/>
            <a:chExt cx="4060007" cy="4282440"/>
          </a:xfrm>
        </p:grpSpPr>
        <p:grpSp>
          <p:nvGrpSpPr>
            <p:cNvPr id="31" name="Group 16"/>
            <p:cNvGrpSpPr/>
            <p:nvPr/>
          </p:nvGrpSpPr>
          <p:grpSpPr>
            <a:xfrm>
              <a:off x="8011431" y="2575560"/>
              <a:ext cx="4060007" cy="4282440"/>
              <a:chOff x="7892559" y="3671316"/>
              <a:chExt cx="4060007" cy="4282440"/>
            </a:xfrm>
          </p:grpSpPr>
          <p:sp>
            <p:nvSpPr>
              <p:cNvPr id="42" name="Chevron 10"/>
              <p:cNvSpPr/>
              <p:nvPr/>
            </p:nvSpPr>
            <p:spPr>
              <a:xfrm>
                <a:off x="7892561" y="3671316"/>
                <a:ext cx="4060005" cy="960121"/>
              </a:xfrm>
              <a:prstGeom prst="chevron">
                <a:avLst/>
              </a:prstGeom>
              <a:noFill/>
              <a:ln w="19050"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400" dirty="0">
                    <a:solidFill>
                      <a:srgbClr val="FF9900"/>
                    </a:solidFill>
                  </a:rPr>
                  <a:t>0571 Sozialdienst</a:t>
                </a:r>
              </a:p>
            </p:txBody>
          </p:sp>
          <p:sp>
            <p:nvSpPr>
              <p:cNvPr id="43" name="Chevron 11"/>
              <p:cNvSpPr/>
              <p:nvPr/>
            </p:nvSpPr>
            <p:spPr>
              <a:xfrm>
                <a:off x="7892559" y="5894832"/>
                <a:ext cx="4060005" cy="960121"/>
              </a:xfrm>
              <a:prstGeom prst="chevron">
                <a:avLst/>
              </a:prstGeom>
              <a:noFill/>
              <a:ln w="19050"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400" dirty="0">
                    <a:solidFill>
                      <a:srgbClr val="FF9900"/>
                    </a:solidFill>
                  </a:rPr>
                  <a:t>0573 Asylwesen</a:t>
                </a:r>
              </a:p>
            </p:txBody>
          </p:sp>
          <p:sp>
            <p:nvSpPr>
              <p:cNvPr id="45" name="Chevron 12"/>
              <p:cNvSpPr/>
              <p:nvPr/>
            </p:nvSpPr>
            <p:spPr>
              <a:xfrm>
                <a:off x="7892559" y="6993635"/>
                <a:ext cx="4060005" cy="960121"/>
              </a:xfrm>
              <a:prstGeom prst="chevron">
                <a:avLst/>
              </a:prstGeom>
              <a:noFill/>
              <a:ln w="19050"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400" dirty="0">
                    <a:solidFill>
                      <a:srgbClr val="FF9900"/>
                    </a:solidFill>
                  </a:rPr>
                  <a:t>0574 Kindes- und Erwachsenenschutz</a:t>
                </a:r>
              </a:p>
            </p:txBody>
          </p:sp>
        </p:grpSp>
        <p:sp>
          <p:nvSpPr>
            <p:cNvPr id="40" name="Chevron 17"/>
            <p:cNvSpPr/>
            <p:nvPr/>
          </p:nvSpPr>
          <p:spPr>
            <a:xfrm>
              <a:off x="8011431" y="3720084"/>
              <a:ext cx="4060005" cy="960121"/>
            </a:xfrm>
            <a:prstGeom prst="chevron">
              <a:avLst/>
            </a:prstGeom>
            <a:noFill/>
            <a:ln w="190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400" dirty="0">
                  <a:solidFill>
                    <a:srgbClr val="FF9900"/>
                  </a:solidFill>
                </a:rPr>
                <a:t>0572 …</a:t>
              </a:r>
            </a:p>
          </p:txBody>
        </p:sp>
      </p:grpSp>
      <p:pic>
        <p:nvPicPr>
          <p:cNvPr id="47" name="Bild 9"/>
          <p:cNvPicPr>
            <a:picLocks noChangeAspect="1"/>
          </p:cNvPicPr>
          <p:nvPr/>
        </p:nvPicPr>
        <p:blipFill rotWithShape="1">
          <a:blip r:embed="rId5"/>
          <a:srcRect l="26456" t="35277" r="3432" b="21953"/>
          <a:stretch/>
        </p:blipFill>
        <p:spPr>
          <a:xfrm>
            <a:off x="273859" y="57152"/>
            <a:ext cx="792336" cy="348283"/>
          </a:xfrm>
          <a:prstGeom prst="rect">
            <a:avLst/>
          </a:prstGeom>
        </p:spPr>
      </p:pic>
      <p:sp>
        <p:nvSpPr>
          <p:cNvPr id="49" name="TextBox 3"/>
          <p:cNvSpPr txBox="1"/>
          <p:nvPr/>
        </p:nvSpPr>
        <p:spPr>
          <a:xfrm>
            <a:off x="1578430" y="0"/>
            <a:ext cx="7756070" cy="369332"/>
          </a:xfrm>
          <a:prstGeom prst="rect">
            <a:avLst/>
          </a:prstGeom>
          <a:solidFill>
            <a:srgbClr val="BC02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rgbClr val="FFFFFF"/>
                </a:solidFill>
              </a:rPr>
              <a:t>eCH-0202 Geschäftsdokumentation «Vernetzte digitale Verwaltung Schweiz»</a:t>
            </a:r>
          </a:p>
        </p:txBody>
      </p:sp>
      <p:cxnSp>
        <p:nvCxnSpPr>
          <p:cNvPr id="52" name="Gerade Verbindung 13"/>
          <p:cNvCxnSpPr/>
          <p:nvPr/>
        </p:nvCxnSpPr>
        <p:spPr>
          <a:xfrm flipV="1">
            <a:off x="0" y="391704"/>
            <a:ext cx="12192000" cy="9071"/>
          </a:xfrm>
          <a:prstGeom prst="line">
            <a:avLst/>
          </a:prstGeom>
          <a:ln>
            <a:solidFill>
              <a:srgbClr val="8F01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3025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7" grpId="0" animBg="1"/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8109183" y="1803908"/>
            <a:ext cx="3017521" cy="4927092"/>
            <a:chOff x="8493231" y="1930908"/>
            <a:chExt cx="3017521" cy="4927092"/>
          </a:xfrm>
        </p:grpSpPr>
        <p:grpSp>
          <p:nvGrpSpPr>
            <p:cNvPr id="17" name="Group 16"/>
            <p:cNvGrpSpPr/>
            <p:nvPr/>
          </p:nvGrpSpPr>
          <p:grpSpPr>
            <a:xfrm>
              <a:off x="8493231" y="1930908"/>
              <a:ext cx="3017521" cy="4927092"/>
              <a:chOff x="8374359" y="3026664"/>
              <a:chExt cx="3017521" cy="4927092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8374359" y="3026664"/>
                <a:ext cx="29315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dirty="0">
                    <a:solidFill>
                      <a:srgbClr val="C00000"/>
                    </a:solidFill>
                  </a:rPr>
                  <a:t>Eben 3: Aufgaben</a:t>
                </a:r>
              </a:p>
            </p:txBody>
          </p:sp>
          <p:sp>
            <p:nvSpPr>
              <p:cNvPr id="11" name="Chevron 10"/>
              <p:cNvSpPr/>
              <p:nvPr/>
            </p:nvSpPr>
            <p:spPr>
              <a:xfrm>
                <a:off x="8374360" y="3671316"/>
                <a:ext cx="3017520" cy="960120"/>
              </a:xfrm>
              <a:prstGeom prst="chevron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400" b="1" dirty="0">
                    <a:solidFill>
                      <a:schemeClr val="tx1"/>
                    </a:solidFill>
                  </a:rPr>
                  <a:t>0571</a:t>
                </a:r>
                <a:r>
                  <a:rPr lang="de-CH" sz="1400" dirty="0">
                    <a:solidFill>
                      <a:schemeClr val="tx1"/>
                    </a:solidFill>
                  </a:rPr>
                  <a:t> Sozialdienst</a:t>
                </a:r>
              </a:p>
            </p:txBody>
          </p:sp>
          <p:sp>
            <p:nvSpPr>
              <p:cNvPr id="12" name="Chevron 11"/>
              <p:cNvSpPr/>
              <p:nvPr/>
            </p:nvSpPr>
            <p:spPr>
              <a:xfrm>
                <a:off x="8374360" y="5894832"/>
                <a:ext cx="3017520" cy="960120"/>
              </a:xfrm>
              <a:prstGeom prst="chevron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400" b="1" dirty="0">
                    <a:solidFill>
                      <a:schemeClr val="tx1"/>
                    </a:solidFill>
                  </a:rPr>
                  <a:t>0573</a:t>
                </a:r>
                <a:r>
                  <a:rPr lang="de-CH" sz="1400" dirty="0">
                    <a:solidFill>
                      <a:schemeClr val="tx1"/>
                    </a:solidFill>
                  </a:rPr>
                  <a:t> Asylwesen</a:t>
                </a:r>
              </a:p>
            </p:txBody>
          </p:sp>
          <p:sp>
            <p:nvSpPr>
              <p:cNvPr id="13" name="Chevron 12"/>
              <p:cNvSpPr/>
              <p:nvPr/>
            </p:nvSpPr>
            <p:spPr>
              <a:xfrm>
                <a:off x="8374360" y="6993636"/>
                <a:ext cx="3017520" cy="960120"/>
              </a:xfrm>
              <a:prstGeom prst="chevron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400" b="1" dirty="0">
                    <a:solidFill>
                      <a:schemeClr val="tx1"/>
                    </a:solidFill>
                  </a:rPr>
                  <a:t>0574</a:t>
                </a:r>
                <a:r>
                  <a:rPr lang="de-CH" sz="1400" dirty="0">
                    <a:solidFill>
                      <a:schemeClr val="tx1"/>
                    </a:solidFill>
                  </a:rPr>
                  <a:t> Kindes- und Erwachsenenschutz</a:t>
                </a:r>
              </a:p>
            </p:txBody>
          </p:sp>
        </p:grpSp>
        <p:sp>
          <p:nvSpPr>
            <p:cNvPr id="18" name="Chevron 17"/>
            <p:cNvSpPr/>
            <p:nvPr/>
          </p:nvSpPr>
          <p:spPr>
            <a:xfrm>
              <a:off x="8493232" y="3720084"/>
              <a:ext cx="3017520" cy="960120"/>
            </a:xfrm>
            <a:prstGeom prst="chevron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400" b="1" dirty="0">
                  <a:solidFill>
                    <a:schemeClr val="tx1"/>
                  </a:solidFill>
                </a:rPr>
                <a:t>0572</a:t>
              </a:r>
              <a:r>
                <a:rPr lang="de-CH" sz="1400" dirty="0">
                  <a:solidFill>
                    <a:schemeClr val="tx1"/>
                  </a:solidFill>
                </a:rPr>
                <a:t> …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5987" y="568061"/>
            <a:ext cx="2239272" cy="1426336"/>
            <a:chOff x="51304" y="254481"/>
            <a:chExt cx="2239272" cy="1426336"/>
          </a:xfrm>
        </p:grpSpPr>
        <p:sp>
          <p:nvSpPr>
            <p:cNvPr id="23" name="TextBox 22"/>
            <p:cNvSpPr txBox="1"/>
            <p:nvPr/>
          </p:nvSpPr>
          <p:spPr>
            <a:xfrm>
              <a:off x="51304" y="254481"/>
              <a:ext cx="2239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C00000"/>
                  </a:solidFill>
                </a:rPr>
                <a:t>Ebene 0: Aufgabentyp</a:t>
              </a:r>
            </a:p>
            <a:p>
              <a:endParaRPr lang="de-CH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72971" y="720697"/>
              <a:ext cx="1680462" cy="96012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400" dirty="0">
                  <a:solidFill>
                    <a:schemeClr val="tx1"/>
                  </a:solidFill>
                </a:rPr>
                <a:t>B Kernaufgabe</a:t>
              </a:r>
            </a:p>
          </p:txBody>
        </p:sp>
      </p:grpSp>
      <p:sp>
        <p:nvSpPr>
          <p:cNvPr id="33" name="Textfeld 12"/>
          <p:cNvSpPr txBox="1"/>
          <p:nvPr/>
        </p:nvSpPr>
        <p:spPr>
          <a:xfrm>
            <a:off x="9478683" y="-110385"/>
            <a:ext cx="2603500" cy="53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/>
              <a:t>Umsetzung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99081" y="993392"/>
            <a:ext cx="2706624" cy="1382005"/>
            <a:chOff x="2299081" y="1120392"/>
            <a:chExt cx="2706624" cy="1382005"/>
          </a:xfrm>
        </p:grpSpPr>
        <p:sp>
          <p:nvSpPr>
            <p:cNvPr id="4" name="TextBox 3"/>
            <p:cNvSpPr txBox="1"/>
            <p:nvPr/>
          </p:nvSpPr>
          <p:spPr>
            <a:xfrm>
              <a:off x="2299081" y="1120392"/>
              <a:ext cx="2706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C00000"/>
                  </a:solidFill>
                </a:rPr>
                <a:t>Ebene 1: Aufgabenfeld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2460501" y="1563341"/>
              <a:ext cx="1974339" cy="939056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400" dirty="0">
                  <a:solidFill>
                    <a:schemeClr val="tx1"/>
                  </a:solidFill>
                </a:rPr>
                <a:t>0500 Soziale Sicherheit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005705" y="1416709"/>
            <a:ext cx="2762077" cy="2607264"/>
            <a:chOff x="4834906" y="1525552"/>
            <a:chExt cx="2762077" cy="2607264"/>
          </a:xfrm>
        </p:grpSpPr>
        <p:sp>
          <p:nvSpPr>
            <p:cNvPr id="8" name="TextBox 7"/>
            <p:cNvSpPr txBox="1"/>
            <p:nvPr/>
          </p:nvSpPr>
          <p:spPr>
            <a:xfrm>
              <a:off x="4834906" y="1525552"/>
              <a:ext cx="27620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C00000"/>
                  </a:solidFill>
                </a:rPr>
                <a:t>Ebene 2:  Aufgabengruppe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887225" y="2032869"/>
              <a:ext cx="2427975" cy="939056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400" dirty="0">
                  <a:solidFill>
                    <a:schemeClr val="tx1"/>
                  </a:solidFill>
                </a:rPr>
                <a:t>0530 Sozialversicherungen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887225" y="3193760"/>
              <a:ext cx="2427975" cy="939056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400" b="1" dirty="0">
                  <a:solidFill>
                    <a:schemeClr val="tx1"/>
                  </a:solidFill>
                </a:rPr>
                <a:t>0570</a:t>
              </a:r>
              <a:r>
                <a:rPr lang="de-CH" sz="1400" dirty="0">
                  <a:solidFill>
                    <a:schemeClr val="tx1"/>
                  </a:solidFill>
                </a:rPr>
                <a:t> Sozialdienst und Kindes- und Erwachsenenschutz</a:t>
              </a:r>
            </a:p>
          </p:txBody>
        </p:sp>
      </p:grpSp>
      <p:pic>
        <p:nvPicPr>
          <p:cNvPr id="24" name="Bild 9"/>
          <p:cNvPicPr>
            <a:picLocks noChangeAspect="1"/>
          </p:cNvPicPr>
          <p:nvPr/>
        </p:nvPicPr>
        <p:blipFill rotWithShape="1">
          <a:blip r:embed="rId4"/>
          <a:srcRect l="26456" t="35277" r="3432" b="21953"/>
          <a:stretch/>
        </p:blipFill>
        <p:spPr>
          <a:xfrm>
            <a:off x="273859" y="57152"/>
            <a:ext cx="792336" cy="348283"/>
          </a:xfrm>
          <a:prstGeom prst="rect">
            <a:avLst/>
          </a:prstGeom>
        </p:spPr>
      </p:pic>
      <p:sp>
        <p:nvSpPr>
          <p:cNvPr id="29" name="TextBox 3"/>
          <p:cNvSpPr txBox="1"/>
          <p:nvPr/>
        </p:nvSpPr>
        <p:spPr>
          <a:xfrm>
            <a:off x="1578430" y="0"/>
            <a:ext cx="7756070" cy="369332"/>
          </a:xfrm>
          <a:prstGeom prst="rect">
            <a:avLst/>
          </a:prstGeom>
          <a:solidFill>
            <a:srgbClr val="BC02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rgbClr val="FFFFFF"/>
                </a:solidFill>
              </a:rPr>
              <a:t>eCH-0202 Geschäftsdokumentation «Vernetzte digitale Verwaltung Schweiz»</a:t>
            </a:r>
          </a:p>
        </p:txBody>
      </p:sp>
      <p:cxnSp>
        <p:nvCxnSpPr>
          <p:cNvPr id="31" name="Gerade Verbindung 13"/>
          <p:cNvCxnSpPr/>
          <p:nvPr/>
        </p:nvCxnSpPr>
        <p:spPr>
          <a:xfrm flipV="1">
            <a:off x="0" y="391704"/>
            <a:ext cx="12192000" cy="9071"/>
          </a:xfrm>
          <a:prstGeom prst="line">
            <a:avLst/>
          </a:prstGeom>
          <a:ln>
            <a:solidFill>
              <a:srgbClr val="8F01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1980" y="548775"/>
            <a:ext cx="1571625" cy="1762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218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file01\users III$\KuehnH\Eigene Bilder\Logo_STLU_kl_f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8089" y="570710"/>
            <a:ext cx="1803911" cy="811540"/>
          </a:xfrm>
          <a:prstGeom prst="rect">
            <a:avLst/>
          </a:prstGeom>
          <a:noFill/>
        </p:spPr>
      </p:pic>
      <p:sp>
        <p:nvSpPr>
          <p:cNvPr id="4" name="Textfeld 12"/>
          <p:cNvSpPr txBox="1"/>
          <p:nvPr/>
        </p:nvSpPr>
        <p:spPr>
          <a:xfrm>
            <a:off x="9478683" y="-110385"/>
            <a:ext cx="2603500" cy="53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/>
              <a:t>Umsetzung</a:t>
            </a:r>
          </a:p>
        </p:txBody>
      </p:sp>
      <p:pic>
        <p:nvPicPr>
          <p:cNvPr id="5" name="Bild 9"/>
          <p:cNvPicPr>
            <a:picLocks noChangeAspect="1"/>
          </p:cNvPicPr>
          <p:nvPr/>
        </p:nvPicPr>
        <p:blipFill rotWithShape="1">
          <a:blip r:embed="rId3"/>
          <a:srcRect l="26456" t="35277" r="3432" b="21953"/>
          <a:stretch/>
        </p:blipFill>
        <p:spPr>
          <a:xfrm>
            <a:off x="273859" y="57152"/>
            <a:ext cx="792336" cy="348283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1578430" y="0"/>
            <a:ext cx="7756070" cy="369332"/>
          </a:xfrm>
          <a:prstGeom prst="rect">
            <a:avLst/>
          </a:prstGeom>
          <a:solidFill>
            <a:srgbClr val="BC02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rgbClr val="FFFFFF"/>
                </a:solidFill>
              </a:rPr>
              <a:t>eCH-0202 Geschäftsdokumentation «Vernetzte digitale Verwaltung Schweiz»</a:t>
            </a:r>
          </a:p>
        </p:txBody>
      </p:sp>
      <p:cxnSp>
        <p:nvCxnSpPr>
          <p:cNvPr id="7" name="Gerade Verbindung 13"/>
          <p:cNvCxnSpPr/>
          <p:nvPr/>
        </p:nvCxnSpPr>
        <p:spPr>
          <a:xfrm flipV="1">
            <a:off x="0" y="391704"/>
            <a:ext cx="12192000" cy="9071"/>
          </a:xfrm>
          <a:prstGeom prst="line">
            <a:avLst/>
          </a:prstGeom>
          <a:ln>
            <a:solidFill>
              <a:srgbClr val="8F01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9158926" y="2055963"/>
            <a:ext cx="1726785" cy="1191396"/>
            <a:chOff x="9158926" y="1581383"/>
            <a:chExt cx="1726785" cy="1191396"/>
          </a:xfrm>
        </p:grpSpPr>
        <p:sp>
          <p:nvSpPr>
            <p:cNvPr id="25" name="TextBox 24"/>
            <p:cNvSpPr txBox="1"/>
            <p:nvPr/>
          </p:nvSpPr>
          <p:spPr>
            <a:xfrm>
              <a:off x="9158926" y="1581383"/>
              <a:ext cx="1726785" cy="58477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600" b="1" dirty="0">
                  <a:solidFill>
                    <a:schemeClr val="accent1">
                      <a:lumMod val="50000"/>
                    </a:schemeClr>
                  </a:solidFill>
                </a:rPr>
                <a:t>Ebene 2:</a:t>
              </a:r>
            </a:p>
            <a:p>
              <a:pPr algn="ctr"/>
              <a:r>
                <a:rPr lang="de-CH" sz="1600" b="1" dirty="0">
                  <a:solidFill>
                    <a:schemeClr val="accent1">
                      <a:lumMod val="50000"/>
                    </a:schemeClr>
                  </a:solidFill>
                </a:rPr>
                <a:t>Aufgabengruppen</a:t>
              </a:r>
              <a:endParaRPr lang="de-CH" sz="1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26" name="Gekrümmte Verbindung 40"/>
            <p:cNvCxnSpPr>
              <a:cxnSpLocks/>
              <a:endCxn id="25" idx="2"/>
            </p:cNvCxnSpPr>
            <p:nvPr/>
          </p:nvCxnSpPr>
          <p:spPr>
            <a:xfrm flipV="1">
              <a:off x="9295089" y="2166159"/>
              <a:ext cx="727230" cy="606620"/>
            </a:xfrm>
            <a:prstGeom prst="curvedConnector2">
              <a:avLst/>
            </a:prstGeom>
            <a:ln w="28575" cmpd="sng">
              <a:solidFill>
                <a:schemeClr val="accent1">
                  <a:lumMod val="50000"/>
                </a:schemeClr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-31484" y="447810"/>
            <a:ext cx="9081584" cy="6331323"/>
            <a:chOff x="-31484" y="447810"/>
            <a:chExt cx="9081584" cy="6331323"/>
          </a:xfrm>
        </p:grpSpPr>
        <p:pic>
          <p:nvPicPr>
            <p:cNvPr id="9" name="Bild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6179" y="447810"/>
              <a:ext cx="6776171" cy="6331323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-31484" y="1382250"/>
              <a:ext cx="1562024" cy="584776"/>
            </a:xfrm>
            <a:prstGeom prst="rect">
              <a:avLst/>
            </a:prstGeom>
            <a:solidFill>
              <a:srgbClr val="BC0202">
                <a:alpha val="65000"/>
              </a:srgb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600" b="1" dirty="0">
                  <a:solidFill>
                    <a:srgbClr val="FFFFFF"/>
                  </a:solidFill>
                </a:rPr>
                <a:t>Ebene 0:</a:t>
              </a:r>
              <a:r>
                <a:rPr lang="de-CH" sz="1600" b="1" dirty="0">
                  <a:solidFill>
                    <a:srgbClr val="CC3399"/>
                  </a:solidFill>
                </a:rPr>
                <a:t/>
              </a:r>
              <a:br>
                <a:rPr lang="de-CH" sz="1600" b="1" dirty="0">
                  <a:solidFill>
                    <a:srgbClr val="CC3399"/>
                  </a:solidFill>
                </a:rPr>
              </a:br>
              <a:r>
                <a:rPr lang="de-CH" sz="1600" b="1" dirty="0">
                  <a:solidFill>
                    <a:srgbClr val="FFFFFF"/>
                  </a:solidFill>
                </a:rPr>
                <a:t>Aufgabentypen</a:t>
              </a:r>
              <a:endParaRPr lang="de-CH" sz="1600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24"/>
            <p:cNvSpPr txBox="1"/>
            <p:nvPr/>
          </p:nvSpPr>
          <p:spPr>
            <a:xfrm>
              <a:off x="6735402" y="1250445"/>
              <a:ext cx="2314698" cy="338554"/>
            </a:xfrm>
            <a:prstGeom prst="rect">
              <a:avLst/>
            </a:prstGeom>
            <a:solidFill>
              <a:srgbClr val="CC0099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de-CH" sz="1600" b="1" dirty="0">
                  <a:solidFill>
                    <a:srgbClr val="FFFFFF"/>
                  </a:solidFill>
                </a:rPr>
                <a:t>Ebene 1: Aufgabenfelder</a:t>
              </a:r>
              <a:endParaRPr lang="de-CH" sz="1600" dirty="0">
                <a:solidFill>
                  <a:srgbClr val="FFFFFF"/>
                </a:solidFill>
              </a:endParaRPr>
            </a:p>
          </p:txBody>
        </p:sp>
        <p:cxnSp>
          <p:nvCxnSpPr>
            <p:cNvPr id="12" name="Gekrümmte Verbindung 59"/>
            <p:cNvCxnSpPr>
              <a:cxnSpLocks/>
              <a:endCxn id="10" idx="2"/>
            </p:cNvCxnSpPr>
            <p:nvPr/>
          </p:nvCxnSpPr>
          <p:spPr>
            <a:xfrm rot="10800000">
              <a:off x="749529" y="1967026"/>
              <a:ext cx="760669" cy="400378"/>
            </a:xfrm>
            <a:prstGeom prst="curvedConnector2">
              <a:avLst/>
            </a:prstGeom>
            <a:ln w="28575" cmpd="sng">
              <a:solidFill>
                <a:srgbClr val="BC0202">
                  <a:alpha val="65000"/>
                </a:srgbClr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hteck 65"/>
            <p:cNvSpPr/>
            <p:nvPr/>
          </p:nvSpPr>
          <p:spPr>
            <a:xfrm rot="5400000">
              <a:off x="1702521" y="-50566"/>
              <a:ext cx="326571" cy="1348819"/>
            </a:xfrm>
            <a:prstGeom prst="rect">
              <a:avLst/>
            </a:prstGeom>
            <a:solidFill>
              <a:srgbClr val="C00000"/>
            </a:solidFill>
            <a:ln w="19050" cmpd="sng">
              <a:solidFill>
                <a:srgbClr val="CC3399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DE" sz="1050" b="1" dirty="0"/>
                <a:t>A</a:t>
              </a:r>
              <a:r>
                <a:rPr lang="de-DE" sz="800" dirty="0"/>
                <a:t/>
              </a:r>
              <a:br>
                <a:rPr lang="de-DE" sz="800" dirty="0"/>
              </a:br>
              <a:r>
                <a:rPr lang="de-DE" sz="700" dirty="0"/>
                <a:t>Führungsaufgaben</a:t>
              </a:r>
              <a:endParaRPr lang="de-DE" sz="800" dirty="0"/>
            </a:p>
          </p:txBody>
        </p:sp>
        <p:sp>
          <p:nvSpPr>
            <p:cNvPr id="20" name="Rechteck 65"/>
            <p:cNvSpPr/>
            <p:nvPr/>
          </p:nvSpPr>
          <p:spPr>
            <a:xfrm rot="5400000">
              <a:off x="1702521" y="4467392"/>
              <a:ext cx="326571" cy="1348819"/>
            </a:xfrm>
            <a:prstGeom prst="rect">
              <a:avLst/>
            </a:prstGeom>
            <a:solidFill>
              <a:srgbClr val="C00000"/>
            </a:solidFill>
            <a:ln w="19050" cmpd="sng">
              <a:solidFill>
                <a:srgbClr val="CC3399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DE" sz="800" dirty="0"/>
                <a:t>C</a:t>
              </a:r>
              <a:br>
                <a:rPr lang="de-DE" sz="800" dirty="0"/>
              </a:br>
              <a:r>
                <a:rPr lang="de-DE" sz="700" dirty="0"/>
                <a:t>Unterstützungsaufgaben</a:t>
              </a:r>
              <a:endParaRPr lang="de-DE" sz="800" dirty="0"/>
            </a:p>
          </p:txBody>
        </p:sp>
        <p:cxnSp>
          <p:nvCxnSpPr>
            <p:cNvPr id="22" name="Gekrümmte Verbindung 35"/>
            <p:cNvCxnSpPr>
              <a:cxnSpLocks/>
              <a:stCxn id="27" idx="0"/>
            </p:cNvCxnSpPr>
            <p:nvPr/>
          </p:nvCxnSpPr>
          <p:spPr>
            <a:xfrm rot="5400000" flipH="1" flipV="1">
              <a:off x="5033893" y="947042"/>
              <a:ext cx="1091232" cy="2256765"/>
            </a:xfrm>
            <a:prstGeom prst="curvedConnector2">
              <a:avLst/>
            </a:prstGeom>
            <a:ln w="28575" cmpd="sng">
              <a:solidFill>
                <a:srgbClr val="CC0099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hteck 32"/>
            <p:cNvSpPr/>
            <p:nvPr/>
          </p:nvSpPr>
          <p:spPr>
            <a:xfrm>
              <a:off x="1329296" y="2621040"/>
              <a:ext cx="6243661" cy="2146903"/>
            </a:xfrm>
            <a:prstGeom prst="rect">
              <a:avLst/>
            </a:prstGeom>
            <a:solidFill>
              <a:srgbClr val="CC0099">
                <a:alpha val="10000"/>
              </a:srgbClr>
            </a:solidFill>
            <a:ln w="19050" cmpd="sng"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65"/>
            <p:cNvSpPr/>
            <p:nvPr/>
          </p:nvSpPr>
          <p:spPr>
            <a:xfrm rot="5400000">
              <a:off x="1675307" y="1903315"/>
              <a:ext cx="326571" cy="1348819"/>
            </a:xfrm>
            <a:prstGeom prst="rect">
              <a:avLst/>
            </a:prstGeom>
            <a:solidFill>
              <a:srgbClr val="C00000"/>
            </a:solidFill>
            <a:ln w="19050" cmpd="sng">
              <a:solidFill>
                <a:srgbClr val="CC3399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DE" sz="800" dirty="0"/>
                <a:t>B</a:t>
              </a:r>
              <a:br>
                <a:rPr lang="de-DE" sz="800" dirty="0"/>
              </a:br>
              <a:r>
                <a:rPr lang="de-DE" sz="700" dirty="0"/>
                <a:t>Kernraufgaben</a:t>
              </a:r>
              <a:endParaRPr lang="de-DE" sz="800" dirty="0"/>
            </a:p>
          </p:txBody>
        </p:sp>
        <p:sp>
          <p:nvSpPr>
            <p:cNvPr id="37" name="Rechteck 96"/>
            <p:cNvSpPr/>
            <p:nvPr/>
          </p:nvSpPr>
          <p:spPr>
            <a:xfrm rot="5400000">
              <a:off x="6413518" y="3118129"/>
              <a:ext cx="498735" cy="1093595"/>
            </a:xfrm>
            <a:prstGeom prst="rect">
              <a:avLst/>
            </a:prstGeom>
            <a:solidFill>
              <a:srgbClr val="CC0099"/>
            </a:solidFill>
            <a:ln w="190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DE" sz="1000" dirty="0"/>
                <a:t>0700</a:t>
              </a:r>
              <a:br>
                <a:rPr lang="de-DE" sz="1000" dirty="0"/>
              </a:br>
              <a:r>
                <a:rPr lang="de-DE" sz="1000" dirty="0"/>
                <a:t>Umweltschutz und Raumordnung</a:t>
              </a:r>
            </a:p>
          </p:txBody>
        </p:sp>
      </p:grpSp>
      <p:sp>
        <p:nvSpPr>
          <p:cNvPr id="41" name="Textfeld 36"/>
          <p:cNvSpPr txBox="1"/>
          <p:nvPr/>
        </p:nvSpPr>
        <p:spPr>
          <a:xfrm>
            <a:off x="10022319" y="3844013"/>
            <a:ext cx="1823764" cy="830997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schemeClr val="bg1">
                <a:lumMod val="50000"/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FFFFFF"/>
                </a:solidFill>
              </a:rPr>
              <a:t>Ebene 3:</a:t>
            </a:r>
          </a:p>
          <a:p>
            <a:pPr algn="ctr"/>
            <a:r>
              <a:rPr lang="de-DE" sz="2400" dirty="0">
                <a:solidFill>
                  <a:srgbClr val="FFFFFF"/>
                </a:solidFill>
              </a:rPr>
              <a:t>Aufgaben</a:t>
            </a:r>
          </a:p>
        </p:txBody>
      </p:sp>
      <p:grpSp>
        <p:nvGrpSpPr>
          <p:cNvPr id="44" name="Group 19"/>
          <p:cNvGrpSpPr/>
          <p:nvPr/>
        </p:nvGrpSpPr>
        <p:grpSpPr>
          <a:xfrm>
            <a:off x="9926516" y="4718113"/>
            <a:ext cx="2156629" cy="1489241"/>
            <a:chOff x="7360921" y="2575560"/>
            <a:chExt cx="4710517" cy="3183637"/>
          </a:xfrm>
        </p:grpSpPr>
        <p:grpSp>
          <p:nvGrpSpPr>
            <p:cNvPr id="45" name="Group 16"/>
            <p:cNvGrpSpPr/>
            <p:nvPr/>
          </p:nvGrpSpPr>
          <p:grpSpPr>
            <a:xfrm>
              <a:off x="7360921" y="2575560"/>
              <a:ext cx="4710517" cy="3183637"/>
              <a:chOff x="7242049" y="3671316"/>
              <a:chExt cx="4710517" cy="3183637"/>
            </a:xfrm>
          </p:grpSpPr>
          <p:sp>
            <p:nvSpPr>
              <p:cNvPr id="47" name="Chevron 10"/>
              <p:cNvSpPr/>
              <p:nvPr/>
            </p:nvSpPr>
            <p:spPr>
              <a:xfrm>
                <a:off x="7242049" y="3671316"/>
                <a:ext cx="4710517" cy="960121"/>
              </a:xfrm>
              <a:prstGeom prst="chevron">
                <a:avLst/>
              </a:prstGeom>
              <a:noFill/>
              <a:ln w="19050"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400" dirty="0">
                    <a:solidFill>
                      <a:srgbClr val="FF9900"/>
                    </a:solidFill>
                  </a:rPr>
                  <a:t>0791 …</a:t>
                </a:r>
              </a:p>
            </p:txBody>
          </p:sp>
          <p:sp>
            <p:nvSpPr>
              <p:cNvPr id="48" name="Chevron 11"/>
              <p:cNvSpPr/>
              <p:nvPr/>
            </p:nvSpPr>
            <p:spPr>
              <a:xfrm>
                <a:off x="7242049" y="5894832"/>
                <a:ext cx="4710517" cy="960121"/>
              </a:xfrm>
              <a:prstGeom prst="chevron">
                <a:avLst/>
              </a:prstGeom>
              <a:noFill/>
              <a:ln w="19050"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400" dirty="0">
                    <a:solidFill>
                      <a:srgbClr val="FF9900"/>
                    </a:solidFill>
                  </a:rPr>
                  <a:t>0794 Baubewilligungen</a:t>
                </a:r>
              </a:p>
            </p:txBody>
          </p:sp>
        </p:grpSp>
        <p:sp>
          <p:nvSpPr>
            <p:cNvPr id="46" name="Chevron 17"/>
            <p:cNvSpPr/>
            <p:nvPr/>
          </p:nvSpPr>
          <p:spPr>
            <a:xfrm>
              <a:off x="7360921" y="3720084"/>
              <a:ext cx="4710517" cy="960121"/>
            </a:xfrm>
            <a:prstGeom prst="chevron">
              <a:avLst/>
            </a:prstGeom>
            <a:noFill/>
            <a:ln w="190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400" dirty="0">
                  <a:solidFill>
                    <a:srgbClr val="FF9900"/>
                  </a:solidFill>
                </a:rPr>
                <a:t>0573 Baupolizei und Feuerpolizei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25478" y="3333619"/>
            <a:ext cx="3294958" cy="672813"/>
            <a:chOff x="5925478" y="3333619"/>
            <a:chExt cx="3294958" cy="67281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92350" y="3424315"/>
              <a:ext cx="1143000" cy="504825"/>
            </a:xfrm>
            <a:prstGeom prst="rect">
              <a:avLst/>
            </a:prstGeom>
            <a:ln>
              <a:noFill/>
            </a:ln>
          </p:spPr>
        </p:pic>
        <p:sp>
          <p:nvSpPr>
            <p:cNvPr id="28" name="Rechteck 25"/>
            <p:cNvSpPr/>
            <p:nvPr/>
          </p:nvSpPr>
          <p:spPr>
            <a:xfrm>
              <a:off x="5925478" y="3333619"/>
              <a:ext cx="3294958" cy="672813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4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42" name="Oval 41"/>
          <p:cNvSpPr/>
          <p:nvPr/>
        </p:nvSpPr>
        <p:spPr>
          <a:xfrm>
            <a:off x="7966426" y="3487921"/>
            <a:ext cx="1400347" cy="356091"/>
          </a:xfrm>
          <a:prstGeom prst="ellipse">
            <a:avLst/>
          </a:prstGeom>
          <a:noFill/>
          <a:ln w="28575" cmpd="sng"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43" name="Gekrümmte Verbindung 46"/>
          <p:cNvCxnSpPr>
            <a:cxnSpLocks/>
            <a:stCxn id="42" idx="4"/>
            <a:endCxn id="41" idx="1"/>
          </p:cNvCxnSpPr>
          <p:nvPr/>
        </p:nvCxnSpPr>
        <p:spPr>
          <a:xfrm rot="16200000" flipH="1">
            <a:off x="9136709" y="3373902"/>
            <a:ext cx="415500" cy="1355719"/>
          </a:xfrm>
          <a:prstGeom prst="curvedConnector2">
            <a:avLst/>
          </a:prstGeom>
          <a:ln w="28575" cmpd="sng">
            <a:solidFill>
              <a:srgbClr val="FF99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75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59719" y="3041397"/>
            <a:ext cx="10696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ihre </a:t>
            </a:r>
            <a:r>
              <a:rPr lang="de-CH" sz="2800" dirty="0">
                <a:solidFill>
                  <a:srgbClr val="BC0202"/>
                </a:solidFill>
              </a:rPr>
              <a:t>Aufgaben</a:t>
            </a:r>
            <a:r>
              <a:rPr lang="de-CH" sz="2800" dirty="0"/>
              <a:t>, </a:t>
            </a:r>
            <a:r>
              <a:rPr lang="de-CH" sz="2800" dirty="0">
                <a:solidFill>
                  <a:srgbClr val="BC0202"/>
                </a:solidFill>
              </a:rPr>
              <a:t>Leistungen</a:t>
            </a:r>
            <a:r>
              <a:rPr lang="de-CH" sz="2800" dirty="0"/>
              <a:t> und </a:t>
            </a:r>
            <a:r>
              <a:rPr lang="de-CH" sz="2800" dirty="0">
                <a:solidFill>
                  <a:srgbClr val="BC0202"/>
                </a:solidFill>
              </a:rPr>
              <a:t>Geschäftsprozesse</a:t>
            </a:r>
            <a:r>
              <a:rPr lang="de-CH" sz="2800" dirty="0">
                <a:solidFill>
                  <a:srgbClr val="CC0099"/>
                </a:solidFill>
              </a:rPr>
              <a:t> </a:t>
            </a:r>
            <a:r>
              <a:rPr lang="de-CH" sz="2800" dirty="0"/>
              <a:t>einheitlich</a:t>
            </a:r>
            <a:r>
              <a:rPr lang="de-CH" sz="2800" dirty="0">
                <a:solidFill>
                  <a:srgbClr val="CC0099"/>
                </a:solidFill>
              </a:rPr>
              <a:t> </a:t>
            </a:r>
            <a:r>
              <a:rPr lang="de-CH" sz="2800" dirty="0"/>
              <a:t>strukturieren und dokumentieren möchten.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9719" y="2095295"/>
            <a:ext cx="10949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Das Hilfsmittel richtet sich in erster Linie an Behörden-Mitarbeitende,  die</a:t>
            </a:r>
          </a:p>
        </p:txBody>
      </p:sp>
      <p:pic>
        <p:nvPicPr>
          <p:cNvPr id="12" name="Bild 9"/>
          <p:cNvPicPr>
            <a:picLocks noChangeAspect="1"/>
          </p:cNvPicPr>
          <p:nvPr/>
        </p:nvPicPr>
        <p:blipFill rotWithShape="1">
          <a:blip r:embed="rId4"/>
          <a:srcRect l="26456" t="35277" r="3432" b="21953"/>
          <a:stretch/>
        </p:blipFill>
        <p:spPr>
          <a:xfrm>
            <a:off x="273859" y="57152"/>
            <a:ext cx="792336" cy="348283"/>
          </a:xfrm>
          <a:prstGeom prst="rect">
            <a:avLst/>
          </a:prstGeom>
        </p:spPr>
      </p:pic>
      <p:sp>
        <p:nvSpPr>
          <p:cNvPr id="13" name="TextBox 3"/>
          <p:cNvSpPr txBox="1"/>
          <p:nvPr/>
        </p:nvSpPr>
        <p:spPr>
          <a:xfrm>
            <a:off x="1578430" y="0"/>
            <a:ext cx="7756070" cy="369332"/>
          </a:xfrm>
          <a:prstGeom prst="rect">
            <a:avLst/>
          </a:prstGeom>
          <a:solidFill>
            <a:srgbClr val="BC02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rgbClr val="FFFFFF"/>
                </a:solidFill>
              </a:rPr>
              <a:t>eCH-0202 Geschäftsdokumentation «Vernetzte digitale Verwaltung Schweiz»</a:t>
            </a:r>
          </a:p>
        </p:txBody>
      </p:sp>
      <p:cxnSp>
        <p:nvCxnSpPr>
          <p:cNvPr id="14" name="Gerade Verbindung 13"/>
          <p:cNvCxnSpPr/>
          <p:nvPr/>
        </p:nvCxnSpPr>
        <p:spPr>
          <a:xfrm flipV="1">
            <a:off x="0" y="391704"/>
            <a:ext cx="12192000" cy="9071"/>
          </a:xfrm>
          <a:prstGeom prst="line">
            <a:avLst/>
          </a:prstGeom>
          <a:ln>
            <a:solidFill>
              <a:srgbClr val="8F01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723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503226"/>
            <a:ext cx="2361759" cy="1370920"/>
            <a:chOff x="65214" y="309897"/>
            <a:chExt cx="2361759" cy="1370920"/>
          </a:xfrm>
        </p:grpSpPr>
        <p:sp>
          <p:nvSpPr>
            <p:cNvPr id="23" name="TextBox 22"/>
            <p:cNvSpPr txBox="1"/>
            <p:nvPr/>
          </p:nvSpPr>
          <p:spPr>
            <a:xfrm>
              <a:off x="65214" y="309897"/>
              <a:ext cx="23617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C00000"/>
                  </a:solidFill>
                </a:rPr>
                <a:t>Ebene 0:  Aufgabentyp</a:t>
              </a:r>
            </a:p>
            <a:p>
              <a:endParaRPr lang="de-CH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72971" y="720697"/>
              <a:ext cx="1680462" cy="96012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400" dirty="0">
                  <a:solidFill>
                    <a:schemeClr val="tx1"/>
                  </a:solidFill>
                </a:rPr>
                <a:t>B Kernaufgabe</a:t>
              </a:r>
            </a:p>
          </p:txBody>
        </p:sp>
      </p:grpSp>
      <p:sp>
        <p:nvSpPr>
          <p:cNvPr id="33" name="Textfeld 12"/>
          <p:cNvSpPr txBox="1"/>
          <p:nvPr/>
        </p:nvSpPr>
        <p:spPr>
          <a:xfrm>
            <a:off x="9478683" y="-110385"/>
            <a:ext cx="2603500" cy="53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/>
              <a:t>Umsetzung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21623" y="749263"/>
            <a:ext cx="2706624" cy="1335825"/>
            <a:chOff x="2326790" y="1166572"/>
            <a:chExt cx="2706624" cy="1335825"/>
          </a:xfrm>
        </p:grpSpPr>
        <p:sp>
          <p:nvSpPr>
            <p:cNvPr id="4" name="TextBox 3"/>
            <p:cNvSpPr txBox="1"/>
            <p:nvPr/>
          </p:nvSpPr>
          <p:spPr>
            <a:xfrm>
              <a:off x="2326790" y="1166572"/>
              <a:ext cx="2706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C00000"/>
                  </a:solidFill>
                </a:rPr>
                <a:t>Ebene 1: Aufgabenfeld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2460501" y="1563341"/>
              <a:ext cx="1974339" cy="939056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400" dirty="0">
                  <a:solidFill>
                    <a:schemeClr val="tx1"/>
                  </a:solidFill>
                </a:rPr>
                <a:t>0700 Umweltschutz und Raumordnung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51069" y="1057742"/>
            <a:ext cx="2782604" cy="1289360"/>
            <a:chOff x="4841506" y="1682565"/>
            <a:chExt cx="2782604" cy="1289360"/>
          </a:xfrm>
        </p:grpSpPr>
        <p:sp>
          <p:nvSpPr>
            <p:cNvPr id="8" name="TextBox 7"/>
            <p:cNvSpPr txBox="1"/>
            <p:nvPr/>
          </p:nvSpPr>
          <p:spPr>
            <a:xfrm>
              <a:off x="4841506" y="1682565"/>
              <a:ext cx="2782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C00000"/>
                  </a:solidFill>
                </a:rPr>
                <a:t>Ebene 2:  Aufgabengruppe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887225" y="2032869"/>
              <a:ext cx="2427975" cy="939056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400" dirty="0">
                  <a:solidFill>
                    <a:schemeClr val="tx1"/>
                  </a:solidFill>
                </a:rPr>
                <a:t>00790 Raumordnung</a:t>
              </a:r>
            </a:p>
          </p:txBody>
        </p:sp>
      </p:grpSp>
      <p:pic>
        <p:nvPicPr>
          <p:cNvPr id="24" name="Bild 9"/>
          <p:cNvPicPr>
            <a:picLocks noChangeAspect="1"/>
          </p:cNvPicPr>
          <p:nvPr/>
        </p:nvPicPr>
        <p:blipFill rotWithShape="1">
          <a:blip r:embed="rId4"/>
          <a:srcRect l="26456" t="35277" r="3432" b="21953"/>
          <a:stretch/>
        </p:blipFill>
        <p:spPr>
          <a:xfrm>
            <a:off x="273859" y="57152"/>
            <a:ext cx="792336" cy="348283"/>
          </a:xfrm>
          <a:prstGeom prst="rect">
            <a:avLst/>
          </a:prstGeom>
        </p:spPr>
      </p:pic>
      <p:sp>
        <p:nvSpPr>
          <p:cNvPr id="29" name="TextBox 3"/>
          <p:cNvSpPr txBox="1"/>
          <p:nvPr/>
        </p:nvSpPr>
        <p:spPr>
          <a:xfrm>
            <a:off x="1578430" y="0"/>
            <a:ext cx="7756070" cy="369332"/>
          </a:xfrm>
          <a:prstGeom prst="rect">
            <a:avLst/>
          </a:prstGeom>
          <a:solidFill>
            <a:srgbClr val="BC02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rgbClr val="FFFFFF"/>
                </a:solidFill>
              </a:rPr>
              <a:t>eCH-0202 Geschäftsdokumentation «Vernetzte digitale Verwaltung Schweiz»</a:t>
            </a:r>
          </a:p>
        </p:txBody>
      </p:sp>
      <p:cxnSp>
        <p:nvCxnSpPr>
          <p:cNvPr id="31" name="Gerade Verbindung 13"/>
          <p:cNvCxnSpPr/>
          <p:nvPr/>
        </p:nvCxnSpPr>
        <p:spPr>
          <a:xfrm flipV="1">
            <a:off x="0" y="391704"/>
            <a:ext cx="12192000" cy="9071"/>
          </a:xfrm>
          <a:prstGeom prst="line">
            <a:avLst/>
          </a:prstGeom>
          <a:ln>
            <a:solidFill>
              <a:srgbClr val="8F01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7725239" y="1349504"/>
            <a:ext cx="3017521" cy="5279896"/>
            <a:chOff x="7725239" y="1349504"/>
            <a:chExt cx="3017521" cy="5279896"/>
          </a:xfrm>
        </p:grpSpPr>
        <p:grpSp>
          <p:nvGrpSpPr>
            <p:cNvPr id="20" name="Group 19"/>
            <p:cNvGrpSpPr/>
            <p:nvPr/>
          </p:nvGrpSpPr>
          <p:grpSpPr>
            <a:xfrm>
              <a:off x="7725239" y="1349504"/>
              <a:ext cx="3017521" cy="4295158"/>
              <a:chOff x="8493231" y="2207997"/>
              <a:chExt cx="3017521" cy="4295158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8493231" y="2207997"/>
                <a:ext cx="3017521" cy="4295158"/>
                <a:chOff x="8374359" y="3303753"/>
                <a:chExt cx="3017521" cy="4295158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8374359" y="3303753"/>
                  <a:ext cx="293154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CH" dirty="0">
                      <a:solidFill>
                        <a:srgbClr val="C00000"/>
                      </a:solidFill>
                    </a:rPr>
                    <a:t>Ebene 3: Aufgaben</a:t>
                  </a:r>
                </a:p>
              </p:txBody>
            </p:sp>
            <p:sp>
              <p:nvSpPr>
                <p:cNvPr id="11" name="Chevron 10"/>
                <p:cNvSpPr/>
                <p:nvPr/>
              </p:nvSpPr>
              <p:spPr>
                <a:xfrm>
                  <a:off x="8374360" y="3671316"/>
                  <a:ext cx="3017520" cy="832702"/>
                </a:xfrm>
                <a:prstGeom prst="chevron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CH" sz="1400" b="1" dirty="0">
                      <a:solidFill>
                        <a:schemeClr val="tx1"/>
                      </a:solidFill>
                    </a:rPr>
                    <a:t>0791</a:t>
                  </a:r>
                  <a:r>
                    <a:rPr lang="de-CH" sz="1400" dirty="0">
                      <a:solidFill>
                        <a:schemeClr val="tx1"/>
                      </a:solidFill>
                    </a:rPr>
                    <a:t> Raumordnung</a:t>
                  </a:r>
                </a:p>
              </p:txBody>
            </p:sp>
            <p:sp>
              <p:nvSpPr>
                <p:cNvPr id="12" name="Chevron 11"/>
                <p:cNvSpPr/>
                <p:nvPr/>
              </p:nvSpPr>
              <p:spPr>
                <a:xfrm>
                  <a:off x="8374359" y="5751873"/>
                  <a:ext cx="3017520" cy="783168"/>
                </a:xfrm>
                <a:prstGeom prst="chevron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CH" sz="1400" b="1" dirty="0">
                      <a:solidFill>
                        <a:schemeClr val="tx1"/>
                      </a:solidFill>
                    </a:rPr>
                    <a:t>0793</a:t>
                  </a:r>
                  <a:r>
                    <a:rPr lang="de-CH" sz="1400" dirty="0">
                      <a:solidFill>
                        <a:schemeClr val="tx1"/>
                      </a:solidFill>
                    </a:rPr>
                    <a:t> Baupolizei und Feuerpolizei</a:t>
                  </a:r>
                </a:p>
              </p:txBody>
            </p:sp>
            <p:sp>
              <p:nvSpPr>
                <p:cNvPr id="13" name="Chevron 12"/>
                <p:cNvSpPr/>
                <p:nvPr/>
              </p:nvSpPr>
              <p:spPr>
                <a:xfrm>
                  <a:off x="8374359" y="6773175"/>
                  <a:ext cx="3017520" cy="825736"/>
                </a:xfrm>
                <a:prstGeom prst="chevron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CH" sz="1400" b="1" dirty="0">
                      <a:solidFill>
                        <a:schemeClr val="tx1"/>
                      </a:solidFill>
                    </a:rPr>
                    <a:t>0794</a:t>
                  </a:r>
                  <a:r>
                    <a:rPr lang="de-CH" sz="1400" dirty="0">
                      <a:solidFill>
                        <a:schemeClr val="tx1"/>
                      </a:solidFill>
                    </a:rPr>
                    <a:t> Baubewilligungen</a:t>
                  </a:r>
                </a:p>
              </p:txBody>
            </p:sp>
          </p:grpSp>
          <p:sp>
            <p:nvSpPr>
              <p:cNvPr id="18" name="Chevron 17"/>
              <p:cNvSpPr/>
              <p:nvPr/>
            </p:nvSpPr>
            <p:spPr>
              <a:xfrm>
                <a:off x="8493231" y="3627417"/>
                <a:ext cx="3017520" cy="809545"/>
              </a:xfrm>
              <a:prstGeom prst="chevron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400" b="1" dirty="0">
                    <a:solidFill>
                      <a:schemeClr val="tx1"/>
                    </a:solidFill>
                  </a:rPr>
                  <a:t>0792 </a:t>
                </a:r>
                <a:r>
                  <a:rPr lang="de-CH" sz="1400" dirty="0">
                    <a:solidFill>
                      <a:schemeClr val="tx1"/>
                    </a:solidFill>
                  </a:rPr>
                  <a:t>Wohnbauförderung</a:t>
                </a:r>
              </a:p>
            </p:txBody>
          </p:sp>
        </p:grpSp>
        <p:sp>
          <p:nvSpPr>
            <p:cNvPr id="35" name="Chevron 12"/>
            <p:cNvSpPr/>
            <p:nvPr/>
          </p:nvSpPr>
          <p:spPr>
            <a:xfrm>
              <a:off x="7725239" y="5814295"/>
              <a:ext cx="3017520" cy="815105"/>
            </a:xfrm>
            <a:prstGeom prst="chevron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400" b="1" dirty="0">
                  <a:solidFill>
                    <a:schemeClr val="tx1"/>
                  </a:solidFill>
                </a:rPr>
                <a:t>0798</a:t>
              </a:r>
              <a:r>
                <a:rPr lang="de-CH" sz="1400" dirty="0">
                  <a:solidFill>
                    <a:schemeClr val="tx1"/>
                  </a:solidFill>
                </a:rPr>
                <a:t> F &amp; E Bauen</a:t>
              </a:r>
            </a:p>
          </p:txBody>
        </p:sp>
      </p:grpSp>
      <p:pic>
        <p:nvPicPr>
          <p:cNvPr id="30" name="Picture 29" descr="\\file01\users III$\KuehnH\Eigene Bilder\Logo_STLU_kl_f.tif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88089" y="570710"/>
            <a:ext cx="1803911" cy="81154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382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554" y="2589944"/>
            <a:ext cx="118388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CH" sz="3600" dirty="0"/>
          </a:p>
          <a:p>
            <a:pPr algn="ctr"/>
            <a:r>
              <a:rPr lang="de-CH" sz="3600" dirty="0"/>
              <a:t>Dokumentation der Leistungen und der zugehörigen Geschäftsprozesse </a:t>
            </a:r>
          </a:p>
        </p:txBody>
      </p:sp>
      <p:sp>
        <p:nvSpPr>
          <p:cNvPr id="14" name="Textfeld 12"/>
          <p:cNvSpPr txBox="1"/>
          <p:nvPr/>
        </p:nvSpPr>
        <p:spPr>
          <a:xfrm>
            <a:off x="9478683" y="-110385"/>
            <a:ext cx="2603500" cy="53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/>
              <a:t>Umsetzung</a:t>
            </a:r>
          </a:p>
        </p:txBody>
      </p:sp>
      <p:pic>
        <p:nvPicPr>
          <p:cNvPr id="15" name="Bild 9"/>
          <p:cNvPicPr>
            <a:picLocks noChangeAspect="1"/>
          </p:cNvPicPr>
          <p:nvPr/>
        </p:nvPicPr>
        <p:blipFill rotWithShape="1">
          <a:blip r:embed="rId3"/>
          <a:srcRect l="26456" t="35277" r="3432" b="21953"/>
          <a:stretch/>
        </p:blipFill>
        <p:spPr>
          <a:xfrm>
            <a:off x="273859" y="57152"/>
            <a:ext cx="792336" cy="348283"/>
          </a:xfrm>
          <a:prstGeom prst="rect">
            <a:avLst/>
          </a:prstGeom>
        </p:spPr>
      </p:pic>
      <p:sp>
        <p:nvSpPr>
          <p:cNvPr id="16" name="TextBox 3"/>
          <p:cNvSpPr txBox="1"/>
          <p:nvPr/>
        </p:nvSpPr>
        <p:spPr>
          <a:xfrm>
            <a:off x="1578430" y="0"/>
            <a:ext cx="7756070" cy="369332"/>
          </a:xfrm>
          <a:prstGeom prst="rect">
            <a:avLst/>
          </a:prstGeom>
          <a:solidFill>
            <a:srgbClr val="BC02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rgbClr val="FFFFFF"/>
                </a:solidFill>
              </a:rPr>
              <a:t>eCH-0202 Geschäftsdokumentation «Vernetzte digitale Verwaltung Schweiz»</a:t>
            </a:r>
          </a:p>
        </p:txBody>
      </p:sp>
      <p:cxnSp>
        <p:nvCxnSpPr>
          <p:cNvPr id="17" name="Gerade Verbindung 13"/>
          <p:cNvCxnSpPr/>
          <p:nvPr/>
        </p:nvCxnSpPr>
        <p:spPr>
          <a:xfrm flipV="1">
            <a:off x="0" y="391704"/>
            <a:ext cx="12192000" cy="9071"/>
          </a:xfrm>
          <a:prstGeom prst="line">
            <a:avLst/>
          </a:prstGeom>
          <a:ln>
            <a:solidFill>
              <a:srgbClr val="8F01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3"/>
          <p:cNvSpPr txBox="1"/>
          <p:nvPr/>
        </p:nvSpPr>
        <p:spPr>
          <a:xfrm>
            <a:off x="-1" y="6396335"/>
            <a:ext cx="12192001" cy="461665"/>
          </a:xfrm>
          <a:prstGeom prst="rect">
            <a:avLst/>
          </a:prstGeom>
          <a:solidFill>
            <a:srgbClr val="BC0202"/>
          </a:solidFill>
        </p:spPr>
        <p:txBody>
          <a:bodyPr wrap="square" rtlCol="0">
            <a:spAutoFit/>
          </a:bodyPr>
          <a:lstStyle/>
          <a:p>
            <a:pPr algn="ctr"/>
            <a:endParaRPr lang="de-CH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54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321764" y="919669"/>
            <a:ext cx="3028155" cy="624707"/>
            <a:chOff x="2880635" y="1654287"/>
            <a:chExt cx="3028155" cy="624707"/>
          </a:xfrm>
        </p:grpSpPr>
        <p:sp>
          <p:nvSpPr>
            <p:cNvPr id="8" name="Rounded Rectangle 7"/>
            <p:cNvSpPr/>
            <p:nvPr/>
          </p:nvSpPr>
          <p:spPr>
            <a:xfrm>
              <a:off x="2880635" y="1654287"/>
              <a:ext cx="2980944" cy="624707"/>
            </a:xfrm>
            <a:prstGeom prst="round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932162" y="1735809"/>
              <a:ext cx="1976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400" dirty="0"/>
                <a:t>Gesetze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97174" y="3525049"/>
            <a:ext cx="2980944" cy="624707"/>
            <a:chOff x="3310128" y="3189693"/>
            <a:chExt cx="2980944" cy="624707"/>
          </a:xfrm>
        </p:grpSpPr>
        <p:sp>
          <p:nvSpPr>
            <p:cNvPr id="5" name="TextBox 4"/>
            <p:cNvSpPr txBox="1"/>
            <p:nvPr/>
          </p:nvSpPr>
          <p:spPr>
            <a:xfrm>
              <a:off x="4140708" y="3225217"/>
              <a:ext cx="18760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400" dirty="0"/>
                <a:t>Leistungen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310128" y="3189693"/>
              <a:ext cx="2980944" cy="624707"/>
            </a:xfrm>
            <a:prstGeom prst="round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310128" y="2166142"/>
            <a:ext cx="2980944" cy="624707"/>
            <a:chOff x="3310128" y="2400194"/>
            <a:chExt cx="2980944" cy="624707"/>
          </a:xfrm>
        </p:grpSpPr>
        <p:sp>
          <p:nvSpPr>
            <p:cNvPr id="4" name="TextBox 3"/>
            <p:cNvSpPr txBox="1"/>
            <p:nvPr/>
          </p:nvSpPr>
          <p:spPr>
            <a:xfrm>
              <a:off x="4140708" y="2503511"/>
              <a:ext cx="18760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400" dirty="0"/>
                <a:t>Aufgaben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310128" y="2400194"/>
              <a:ext cx="2980944" cy="624707"/>
            </a:xfrm>
            <a:prstGeom prst="round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10128" y="4802153"/>
            <a:ext cx="2980944" cy="624707"/>
            <a:chOff x="3310128" y="4014716"/>
            <a:chExt cx="2980944" cy="624707"/>
          </a:xfrm>
        </p:grpSpPr>
        <p:sp>
          <p:nvSpPr>
            <p:cNvPr id="6" name="TextBox 5"/>
            <p:cNvSpPr txBox="1"/>
            <p:nvPr/>
          </p:nvSpPr>
          <p:spPr>
            <a:xfrm>
              <a:off x="3665220" y="4096236"/>
              <a:ext cx="2516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400" dirty="0"/>
                <a:t>Geschäftsprozesse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310128" y="4014716"/>
              <a:ext cx="2980944" cy="624707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95650" y="6110137"/>
            <a:ext cx="2980944" cy="624707"/>
            <a:chOff x="3310128" y="4848254"/>
            <a:chExt cx="2980944" cy="624707"/>
          </a:xfrm>
        </p:grpSpPr>
        <p:sp>
          <p:nvSpPr>
            <p:cNvPr id="7" name="TextBox 6"/>
            <p:cNvSpPr txBox="1"/>
            <p:nvPr/>
          </p:nvSpPr>
          <p:spPr>
            <a:xfrm>
              <a:off x="4003548" y="4929774"/>
              <a:ext cx="19034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400" dirty="0"/>
                <a:t>Ressourcen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310128" y="4848254"/>
              <a:ext cx="2980944" cy="624707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18120" y="1047466"/>
            <a:ext cx="2679192" cy="1358968"/>
            <a:chOff x="6137910" y="300468"/>
            <a:chExt cx="2679192" cy="1608664"/>
          </a:xfrm>
        </p:grpSpPr>
        <p:sp>
          <p:nvSpPr>
            <p:cNvPr id="19" name="Curved Left Arrow 18"/>
            <p:cNvSpPr/>
            <p:nvPr/>
          </p:nvSpPr>
          <p:spPr>
            <a:xfrm>
              <a:off x="6332220" y="300468"/>
              <a:ext cx="914400" cy="1608664"/>
            </a:xfrm>
            <a:prstGeom prst="curvedLef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37910" y="886756"/>
              <a:ext cx="2679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definieren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892546" y="2449089"/>
            <a:ext cx="2679192" cy="1409961"/>
            <a:chOff x="5863590" y="1945441"/>
            <a:chExt cx="2679192" cy="1608664"/>
          </a:xfrm>
        </p:grpSpPr>
        <p:sp>
          <p:nvSpPr>
            <p:cNvPr id="22" name="Curved Left Arrow 21"/>
            <p:cNvSpPr/>
            <p:nvPr/>
          </p:nvSpPr>
          <p:spPr>
            <a:xfrm>
              <a:off x="6390132" y="1945441"/>
              <a:ext cx="914400" cy="1608664"/>
            </a:xfrm>
            <a:prstGeom prst="curvedLeftArrow">
              <a:avLst/>
            </a:prstGeom>
            <a:solidFill>
              <a:srgbClr val="CCE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63590" y="2490708"/>
              <a:ext cx="2679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entsprechen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782056" y="3880515"/>
            <a:ext cx="2679192" cy="1422652"/>
            <a:chOff x="5750052" y="3517516"/>
            <a:chExt cx="2679192" cy="1608664"/>
          </a:xfrm>
        </p:grpSpPr>
        <p:sp>
          <p:nvSpPr>
            <p:cNvPr id="24" name="Curved Left Arrow 23"/>
            <p:cNvSpPr/>
            <p:nvPr/>
          </p:nvSpPr>
          <p:spPr>
            <a:xfrm>
              <a:off x="6397752" y="3517516"/>
              <a:ext cx="914400" cy="1608664"/>
            </a:xfrm>
            <a:prstGeom prst="curved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50052" y="4070314"/>
              <a:ext cx="2679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werden erstellt durch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369678" y="5328588"/>
            <a:ext cx="2679192" cy="1323511"/>
            <a:chOff x="6390132" y="5126180"/>
            <a:chExt cx="2679192" cy="1608664"/>
          </a:xfrm>
        </p:grpSpPr>
        <p:sp>
          <p:nvSpPr>
            <p:cNvPr id="26" name="Curved Left Arrow 25"/>
            <p:cNvSpPr/>
            <p:nvPr/>
          </p:nvSpPr>
          <p:spPr>
            <a:xfrm>
              <a:off x="6481572" y="5126180"/>
              <a:ext cx="914400" cy="1608664"/>
            </a:xfrm>
            <a:prstGeom prst="curvedLef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390132" y="5678978"/>
              <a:ext cx="2679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nutzen</a:t>
              </a:r>
            </a:p>
          </p:txBody>
        </p:sp>
      </p:grpSp>
      <p:sp>
        <p:nvSpPr>
          <p:cNvPr id="34" name="Textfeld 12"/>
          <p:cNvSpPr txBox="1"/>
          <p:nvPr/>
        </p:nvSpPr>
        <p:spPr>
          <a:xfrm>
            <a:off x="9478683" y="-110385"/>
            <a:ext cx="2603500" cy="53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/>
              <a:t>Umsetzung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866126" y="3314447"/>
            <a:ext cx="414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Leistungen weisen das Resultat eines oder mehrerer Geschäftsprozesse aus und stellen einen Mehrwert dar.</a:t>
            </a:r>
          </a:p>
        </p:txBody>
      </p:sp>
      <p:pic>
        <p:nvPicPr>
          <p:cNvPr id="37" name="Bild 9"/>
          <p:cNvPicPr>
            <a:picLocks noChangeAspect="1"/>
          </p:cNvPicPr>
          <p:nvPr/>
        </p:nvPicPr>
        <p:blipFill rotWithShape="1">
          <a:blip r:embed="rId3"/>
          <a:srcRect l="26456" t="35277" r="3432" b="21953"/>
          <a:stretch/>
        </p:blipFill>
        <p:spPr>
          <a:xfrm>
            <a:off x="273859" y="57152"/>
            <a:ext cx="792336" cy="348283"/>
          </a:xfrm>
          <a:prstGeom prst="rect">
            <a:avLst/>
          </a:prstGeom>
        </p:spPr>
      </p:pic>
      <p:sp>
        <p:nvSpPr>
          <p:cNvPr id="38" name="TextBox 3"/>
          <p:cNvSpPr txBox="1"/>
          <p:nvPr/>
        </p:nvSpPr>
        <p:spPr>
          <a:xfrm>
            <a:off x="1578430" y="0"/>
            <a:ext cx="7756070" cy="369332"/>
          </a:xfrm>
          <a:prstGeom prst="rect">
            <a:avLst/>
          </a:prstGeom>
          <a:solidFill>
            <a:srgbClr val="BC02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rgbClr val="FFFFFF"/>
                </a:solidFill>
              </a:rPr>
              <a:t>eCH-0202 Geschäftsdokumentation «Vernetzte digitale Verwaltung Schweiz»</a:t>
            </a:r>
          </a:p>
        </p:txBody>
      </p:sp>
      <p:cxnSp>
        <p:nvCxnSpPr>
          <p:cNvPr id="39" name="Gerade Verbindung 13"/>
          <p:cNvCxnSpPr/>
          <p:nvPr/>
        </p:nvCxnSpPr>
        <p:spPr>
          <a:xfrm flipV="1">
            <a:off x="0" y="391704"/>
            <a:ext cx="12192000" cy="9071"/>
          </a:xfrm>
          <a:prstGeom prst="line">
            <a:avLst/>
          </a:prstGeom>
          <a:ln>
            <a:solidFill>
              <a:srgbClr val="8F01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9443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9"/>
          <p:cNvPicPr>
            <a:picLocks noChangeAspect="1"/>
          </p:cNvPicPr>
          <p:nvPr/>
        </p:nvPicPr>
        <p:blipFill rotWithShape="1">
          <a:blip r:embed="rId3"/>
          <a:srcRect l="26456" t="35277" r="3432" b="21953"/>
          <a:stretch/>
        </p:blipFill>
        <p:spPr>
          <a:xfrm>
            <a:off x="273859" y="57152"/>
            <a:ext cx="792336" cy="34828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78430" y="0"/>
            <a:ext cx="7756070" cy="369332"/>
          </a:xfrm>
          <a:prstGeom prst="rect">
            <a:avLst/>
          </a:prstGeom>
          <a:solidFill>
            <a:srgbClr val="BC02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rgbClr val="FFFFFF"/>
                </a:solidFill>
              </a:rPr>
              <a:t>eCH-0202 Geschäftsdokumentation «Vernetzte digitale Verwaltung Schweiz»</a:t>
            </a:r>
          </a:p>
        </p:txBody>
      </p:sp>
      <p:sp>
        <p:nvSpPr>
          <p:cNvPr id="4" name="Textfeld 12"/>
          <p:cNvSpPr txBox="1"/>
          <p:nvPr/>
        </p:nvSpPr>
        <p:spPr>
          <a:xfrm>
            <a:off x="9478683" y="-110385"/>
            <a:ext cx="2603500" cy="53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/>
              <a:t>Umsetzung</a:t>
            </a:r>
          </a:p>
        </p:txBody>
      </p:sp>
      <p:cxnSp>
        <p:nvCxnSpPr>
          <p:cNvPr id="5" name="Gerade Verbindung 13"/>
          <p:cNvCxnSpPr/>
          <p:nvPr/>
        </p:nvCxnSpPr>
        <p:spPr>
          <a:xfrm flipV="1">
            <a:off x="0" y="391704"/>
            <a:ext cx="12192000" cy="9071"/>
          </a:xfrm>
          <a:prstGeom prst="line">
            <a:avLst/>
          </a:prstGeom>
          <a:ln>
            <a:solidFill>
              <a:srgbClr val="8F01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hteck 4"/>
          <p:cNvSpPr/>
          <p:nvPr/>
        </p:nvSpPr>
        <p:spPr>
          <a:xfrm>
            <a:off x="828675" y="6309320"/>
            <a:ext cx="91440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8" name="Auf der gleichen Seite des Rechtecks liegende Ecken abrunden 44"/>
          <p:cNvSpPr/>
          <p:nvPr/>
        </p:nvSpPr>
        <p:spPr bwMode="auto">
          <a:xfrm>
            <a:off x="1975535" y="707207"/>
            <a:ext cx="2805306" cy="6034162"/>
          </a:xfrm>
          <a:prstGeom prst="round2SameRect">
            <a:avLst>
              <a:gd name="adj1" fmla="val 9396"/>
              <a:gd name="adj2" fmla="val 0"/>
            </a:avLst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36000" tIns="0" rIns="36000" bIns="36000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100" b="1" kern="0" dirty="0">
                <a:solidFill>
                  <a:srgbClr val="000000"/>
                </a:solidFill>
                <a:latin typeface="+mn-lt"/>
                <a:cs typeface="Arial" charset="0"/>
              </a:rPr>
              <a:t>Produktion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100" i="1" kern="0" dirty="0">
                <a:solidFill>
                  <a:srgbClr val="000000"/>
                </a:solidFill>
                <a:latin typeface="+mn-lt"/>
                <a:cs typeface="Arial" charset="0"/>
              </a:rPr>
              <a:t>vernetzte Vertriebsstrukturen</a:t>
            </a:r>
          </a:p>
        </p:txBody>
      </p:sp>
      <p:sp>
        <p:nvSpPr>
          <p:cNvPr id="91" name="Auf der gleichen Seite des Rechtecks liegende Ecken abrunden 48"/>
          <p:cNvSpPr/>
          <p:nvPr/>
        </p:nvSpPr>
        <p:spPr bwMode="auto">
          <a:xfrm>
            <a:off x="6652703" y="712571"/>
            <a:ext cx="2771114" cy="6028798"/>
          </a:xfrm>
          <a:prstGeom prst="round2SameRect">
            <a:avLst>
              <a:gd name="adj1" fmla="val 9396"/>
              <a:gd name="adj2" fmla="val 0"/>
            </a:avLst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36000" tIns="0" rIns="36000" bIns="36000" rtlCol="0" anchor="t"/>
          <a:lstStyle/>
          <a:p>
            <a:pPr indent="107315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200" b="1" kern="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92" name="Auf der gleichen Seite des Rechtecks liegende Ecken abrunden 49"/>
          <p:cNvSpPr/>
          <p:nvPr/>
        </p:nvSpPr>
        <p:spPr bwMode="auto">
          <a:xfrm>
            <a:off x="4844224" y="712779"/>
            <a:ext cx="1763664" cy="6028590"/>
          </a:xfrm>
          <a:prstGeom prst="round2SameRect">
            <a:avLst>
              <a:gd name="adj1" fmla="val 15621"/>
              <a:gd name="adj2" fmla="val 0"/>
            </a:avLst>
          </a:prstGeom>
          <a:solidFill>
            <a:srgbClr val="BDE6E5"/>
          </a:solidFill>
          <a:ln w="3175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36000" tIns="0" rIns="36000" bIns="36000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1100" b="1" kern="0" dirty="0">
                <a:solidFill>
                  <a:srgbClr val="000000"/>
                </a:solidFill>
                <a:latin typeface="+mn-lt"/>
                <a:cs typeface="Arial" charset="0"/>
              </a:rPr>
              <a:t>Prozess-</a:t>
            </a:r>
            <a:br>
              <a:rPr lang="de-CH" sz="1100" b="1" kern="0" dirty="0">
                <a:solidFill>
                  <a:srgbClr val="000000"/>
                </a:solidFill>
                <a:latin typeface="+mn-lt"/>
                <a:cs typeface="Arial" charset="0"/>
              </a:rPr>
            </a:br>
            <a:r>
              <a:rPr lang="de-CH" sz="1100" b="1" kern="0" dirty="0">
                <a:solidFill>
                  <a:srgbClr val="000000"/>
                </a:solidFill>
                <a:latin typeface="+mn-lt"/>
                <a:cs typeface="Arial" charset="0"/>
              </a:rPr>
              <a:t>management</a:t>
            </a:r>
          </a:p>
        </p:txBody>
      </p:sp>
      <p:sp>
        <p:nvSpPr>
          <p:cNvPr id="93" name="Auf der gleichen Seite des Rechtecks liegende Ecken abrunden 50"/>
          <p:cNvSpPr/>
          <p:nvPr/>
        </p:nvSpPr>
        <p:spPr bwMode="auto">
          <a:xfrm rot="16200000">
            <a:off x="4755053" y="109337"/>
            <a:ext cx="1652341" cy="8117235"/>
          </a:xfrm>
          <a:prstGeom prst="round2SameRect">
            <a:avLst>
              <a:gd name="adj1" fmla="val 10457"/>
              <a:gd name="adj2" fmla="val 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0" tIns="0" rIns="0" bIns="36000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1000" b="1" kern="0" dirty="0">
                <a:latin typeface="+mn-lt"/>
                <a:cs typeface="Arial" charset="0"/>
              </a:rPr>
              <a:t>Dokumentations-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1000" b="1" kern="0" dirty="0">
                <a:latin typeface="+mn-lt"/>
                <a:cs typeface="Arial" charset="0"/>
              </a:rPr>
              <a:t> vorgaben</a:t>
            </a:r>
          </a:p>
        </p:txBody>
      </p:sp>
      <p:sp>
        <p:nvSpPr>
          <p:cNvPr id="94" name="Auf der gleichen Seite des Rechtecks liegende Ecken abrunden 51"/>
          <p:cNvSpPr/>
          <p:nvPr/>
        </p:nvSpPr>
        <p:spPr bwMode="auto">
          <a:xfrm rot="16200000">
            <a:off x="4824140" y="1787382"/>
            <a:ext cx="1514167" cy="8117235"/>
          </a:xfrm>
          <a:prstGeom prst="round2SameRect">
            <a:avLst>
              <a:gd name="adj1" fmla="val 10457"/>
              <a:gd name="adj2" fmla="val 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0" tIns="0" rIns="0" bIns="36000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1000" b="1" kern="0" dirty="0">
                <a:latin typeface="+mn-lt"/>
                <a:cs typeface="Arial" charset="0"/>
              </a:rPr>
              <a:t>Konzepte / Referenzmodelle</a:t>
            </a:r>
          </a:p>
        </p:txBody>
      </p:sp>
      <p:sp>
        <p:nvSpPr>
          <p:cNvPr id="95" name="Rechteck 59">
            <a:hlinkClick r:id="rId4" highlightClick="1"/>
          </p:cNvPr>
          <p:cNvSpPr/>
          <p:nvPr/>
        </p:nvSpPr>
        <p:spPr bwMode="auto">
          <a:xfrm>
            <a:off x="2076706" y="4543688"/>
            <a:ext cx="7347110" cy="380872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36000" tIns="36000" rIns="36000" bIns="36000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eCH-0138 </a:t>
            </a:r>
            <a:r>
              <a:rPr kumimoji="0" lang="de-CH" sz="10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Rahmenkonzept zur Beschreibung und Dokumentation von Aufgaben, Leistungen, Prozessen und Zugangsstrukturen der öffentlichen Verwaltung der Schweiz</a:t>
            </a:r>
          </a:p>
        </p:txBody>
      </p:sp>
      <p:sp>
        <p:nvSpPr>
          <p:cNvPr id="96" name="Textfeld 60"/>
          <p:cNvSpPr txBox="1"/>
          <p:nvPr/>
        </p:nvSpPr>
        <p:spPr>
          <a:xfrm>
            <a:off x="2380949" y="4314116"/>
            <a:ext cx="713386" cy="24198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72000" tIns="36000" rIns="36000" bIns="36000" rtlCol="0">
            <a:spAutoFit/>
          </a:bodyPr>
          <a:lstStyle>
            <a:defPPr>
              <a:defRPr lang="de-CH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kumimoji="0" sz="1000" b="1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r>
              <a:rPr lang="de-CH" sz="1100" b="0" dirty="0">
                <a:latin typeface="+mn-lt"/>
              </a:rPr>
              <a:t>Aufgaben</a:t>
            </a:r>
          </a:p>
        </p:txBody>
      </p:sp>
      <p:sp>
        <p:nvSpPr>
          <p:cNvPr id="97" name="Textfeld 61"/>
          <p:cNvSpPr txBox="1"/>
          <p:nvPr/>
        </p:nvSpPr>
        <p:spPr>
          <a:xfrm>
            <a:off x="3693324" y="4314116"/>
            <a:ext cx="799949" cy="24198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72000" tIns="36000" rIns="36000" bIns="36000" rtlCol="0">
            <a:spAutoFit/>
          </a:bodyPr>
          <a:lstStyle>
            <a:defPPr>
              <a:defRPr lang="de-CH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kumimoji="0" sz="1000" b="1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r>
              <a:rPr lang="de-CH" sz="1100" b="0" dirty="0">
                <a:latin typeface="+mn-lt"/>
              </a:rPr>
              <a:t>Leistungen</a:t>
            </a:r>
          </a:p>
        </p:txBody>
      </p:sp>
      <p:sp>
        <p:nvSpPr>
          <p:cNvPr id="98" name="Textfeld 62"/>
          <p:cNvSpPr txBox="1"/>
          <p:nvPr/>
        </p:nvSpPr>
        <p:spPr>
          <a:xfrm>
            <a:off x="5377133" y="4314116"/>
            <a:ext cx="697357" cy="24198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72000" tIns="36000" rIns="36000" bIns="36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CH" sz="11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Prozesse</a:t>
            </a:r>
          </a:p>
        </p:txBody>
      </p:sp>
      <p:sp>
        <p:nvSpPr>
          <p:cNvPr id="99" name="Textfeld 63"/>
          <p:cNvSpPr txBox="1"/>
          <p:nvPr/>
        </p:nvSpPr>
        <p:spPr>
          <a:xfrm>
            <a:off x="6823108" y="4314116"/>
            <a:ext cx="1176655" cy="24198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72000" tIns="36000" rIns="36000" bIns="36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de-CH" sz="1100" kern="0" dirty="0">
                <a:latin typeface="+mn-lt"/>
                <a:ea typeface="+mj-ea"/>
                <a:cs typeface="+mj-cs"/>
              </a:rPr>
              <a:t>Leistungszugang</a:t>
            </a:r>
          </a:p>
        </p:txBody>
      </p:sp>
      <p:sp>
        <p:nvSpPr>
          <p:cNvPr id="100" name="Textfeld 64"/>
          <p:cNvSpPr txBox="1"/>
          <p:nvPr/>
        </p:nvSpPr>
        <p:spPr>
          <a:xfrm>
            <a:off x="8402179" y="4314116"/>
            <a:ext cx="721402" cy="24198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72000" tIns="36000" rIns="36000" bIns="36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de-CH" sz="1100" kern="0" dirty="0">
                <a:latin typeface="+mn-lt"/>
                <a:ea typeface="+mj-ea"/>
                <a:cs typeface="+mj-cs"/>
              </a:rPr>
              <a:t>Behörden</a:t>
            </a:r>
          </a:p>
        </p:txBody>
      </p:sp>
      <p:sp>
        <p:nvSpPr>
          <p:cNvPr id="101" name="Auf der gleichen Seite des Rechtecks liegende Ecken abrunden 71"/>
          <p:cNvSpPr/>
          <p:nvPr/>
        </p:nvSpPr>
        <p:spPr bwMode="auto">
          <a:xfrm rot="16200000">
            <a:off x="5130539" y="-2339171"/>
            <a:ext cx="901376" cy="8117239"/>
          </a:xfrm>
          <a:prstGeom prst="round2SameRect">
            <a:avLst>
              <a:gd name="adj1" fmla="val 10457"/>
              <a:gd name="adj2" fmla="val 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0" tIns="0" rIns="0" bIns="36000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1000" b="1" kern="0" dirty="0">
                <a:latin typeface="+mn-lt"/>
                <a:cs typeface="Arial" charset="0"/>
              </a:rPr>
              <a:t>Referenz-Verzeichnisse</a:t>
            </a:r>
          </a:p>
        </p:txBody>
      </p:sp>
      <p:sp>
        <p:nvSpPr>
          <p:cNvPr id="103" name="Rechteck 72">
            <a:hlinkClick r:id="rId5" highlightClick="1"/>
          </p:cNvPr>
          <p:cNvSpPr/>
          <p:nvPr/>
        </p:nvSpPr>
        <p:spPr bwMode="auto">
          <a:xfrm>
            <a:off x="2076705" y="1346256"/>
            <a:ext cx="1321872" cy="748553"/>
          </a:xfrm>
          <a:prstGeom prst="rect">
            <a:avLst/>
          </a:prstGeom>
          <a:solidFill>
            <a:srgbClr val="FFFFFF">
              <a:alpha val="80000"/>
            </a:srgbClr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18000" tIns="36000" rIns="18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eCH-0145 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charset="0"/>
              </a:rPr>
              <a:t>Aufgabenlandkarte der öffentlichen Verwaltung der Schweiz</a:t>
            </a:r>
          </a:p>
        </p:txBody>
      </p:sp>
      <p:sp>
        <p:nvSpPr>
          <p:cNvPr id="104" name="Rechteck 74">
            <a:hlinkClick r:id="rId6" highlightClick="1"/>
          </p:cNvPr>
          <p:cNvSpPr/>
          <p:nvPr/>
        </p:nvSpPr>
        <p:spPr bwMode="auto">
          <a:xfrm>
            <a:off x="6750499" y="1346256"/>
            <a:ext cx="2313278" cy="748553"/>
          </a:xfrm>
          <a:prstGeom prst="rect">
            <a:avLst/>
          </a:prstGeom>
          <a:solidFill>
            <a:srgbClr val="FFFFFF">
              <a:alpha val="80000"/>
            </a:srgbClr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18000" tIns="36000" rIns="18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eCH-0049 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Themenkataloge zur Gliederung des Leistungsangebots der öffentlichen Verwaltung der Schweiz</a:t>
            </a:r>
          </a:p>
        </p:txBody>
      </p:sp>
      <p:sp>
        <p:nvSpPr>
          <p:cNvPr id="105" name="Rechteck 75">
            <a:hlinkClick r:id="rId7" highlightClick="1"/>
          </p:cNvPr>
          <p:cNvSpPr/>
          <p:nvPr/>
        </p:nvSpPr>
        <p:spPr bwMode="auto">
          <a:xfrm>
            <a:off x="4876391" y="1347860"/>
            <a:ext cx="1698840" cy="746948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18000" tIns="36000" rIns="18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eCH-0204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/>
            </a:r>
            <a:b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</a:b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eCH-Prozessplattform</a:t>
            </a:r>
            <a:r>
              <a:rPr kumimoji="0" lang="de-CH" sz="85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/>
            </a:r>
            <a:br>
              <a:rPr kumimoji="0" lang="de-CH" sz="85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</a:b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  <a:hlinkClick r:id="rId7"/>
              </a:rPr>
              <a:t>www.ech-bpm.ch</a:t>
            </a:r>
            <a:r>
              <a:rPr kumimoji="0" lang="de-CH" sz="85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 </a:t>
            </a:r>
            <a:endParaRPr kumimoji="0" lang="de-CH" sz="85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 charset="0"/>
            </a:endParaRPr>
          </a:p>
        </p:txBody>
      </p:sp>
      <p:sp>
        <p:nvSpPr>
          <p:cNvPr id="106" name="Auf der gleichen Seite des Rechtecks liegende Ecken abrunden 76"/>
          <p:cNvSpPr/>
          <p:nvPr/>
        </p:nvSpPr>
        <p:spPr bwMode="auto">
          <a:xfrm rot="16200000">
            <a:off x="5101982" y="-1302505"/>
            <a:ext cx="958483" cy="8117235"/>
          </a:xfrm>
          <a:prstGeom prst="round2SameRect">
            <a:avLst>
              <a:gd name="adj1" fmla="val 10457"/>
              <a:gd name="adj2" fmla="val 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0" tIns="0" rIns="0" bIns="36000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1000" b="1" kern="0" dirty="0">
                <a:latin typeface="+mn-lt"/>
                <a:cs typeface="Arial" charset="0"/>
              </a:rPr>
              <a:t>Umsetzungs-hilfen</a:t>
            </a:r>
          </a:p>
        </p:txBody>
      </p:sp>
      <p:sp>
        <p:nvSpPr>
          <p:cNvPr id="107" name="Rechteck 77">
            <a:hlinkClick r:id="rId8" highlightClick="1"/>
          </p:cNvPr>
          <p:cNvSpPr/>
          <p:nvPr/>
        </p:nvSpPr>
        <p:spPr bwMode="auto">
          <a:xfrm>
            <a:off x="4876391" y="2310620"/>
            <a:ext cx="1698840" cy="448534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18000" tIns="36000" rIns="18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eCH-0143 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Organisationshandbuch Prozessmanagement</a:t>
            </a:r>
          </a:p>
        </p:txBody>
      </p:sp>
      <p:sp>
        <p:nvSpPr>
          <p:cNvPr id="108" name="Rechteck 79">
            <a:hlinkClick r:id="rId9" highlightClick="1"/>
          </p:cNvPr>
          <p:cNvSpPr/>
          <p:nvPr/>
        </p:nvSpPr>
        <p:spPr bwMode="auto">
          <a:xfrm>
            <a:off x="4876391" y="2822840"/>
            <a:ext cx="1698840" cy="350373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18000" tIns="36000" rIns="18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eCH-0074 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Geschäftsprozesse grafisch darstellen (BPMN)</a:t>
            </a:r>
          </a:p>
        </p:txBody>
      </p:sp>
      <p:sp>
        <p:nvSpPr>
          <p:cNvPr id="109" name="Rechteck 80">
            <a:hlinkClick r:id="rId10" highlightClick="1"/>
          </p:cNvPr>
          <p:cNvSpPr/>
          <p:nvPr/>
        </p:nvSpPr>
        <p:spPr bwMode="auto">
          <a:xfrm>
            <a:off x="6750499" y="2462800"/>
            <a:ext cx="1698840" cy="530284"/>
          </a:xfrm>
          <a:prstGeom prst="rect">
            <a:avLst/>
          </a:prstGeom>
          <a:solidFill>
            <a:srgbClr val="FFFFFF">
              <a:alpha val="80000"/>
            </a:srgbClr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18000" tIns="36000" rIns="18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eCH-0142 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Handbuch zur Optimierung des Zugangs zu öffentlichen Leistungen auf Behördenportalen</a:t>
            </a:r>
          </a:p>
        </p:txBody>
      </p:sp>
      <p:sp>
        <p:nvSpPr>
          <p:cNvPr id="110" name="Rechteck 65">
            <a:hlinkClick r:id="rId11" highlightClick="1"/>
          </p:cNvPr>
          <p:cNvSpPr/>
          <p:nvPr/>
        </p:nvSpPr>
        <p:spPr bwMode="auto">
          <a:xfrm>
            <a:off x="2076706" y="3386248"/>
            <a:ext cx="1321872" cy="934017"/>
          </a:xfrm>
          <a:prstGeom prst="rect">
            <a:avLst/>
          </a:prstGeom>
          <a:solidFill>
            <a:srgbClr val="FFFFFF">
              <a:alpha val="80000"/>
            </a:srgbClr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eCH-0139 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charset="0"/>
              </a:rPr>
              <a:t>Vorgaben zur Beschreibung von Aufgaben und Aufgabengliederungen</a:t>
            </a:r>
          </a:p>
        </p:txBody>
      </p:sp>
      <p:sp>
        <p:nvSpPr>
          <p:cNvPr id="112" name="Rechteck 67">
            <a:hlinkClick r:id="rId12" highlightClick="1"/>
          </p:cNvPr>
          <p:cNvSpPr/>
          <p:nvPr/>
        </p:nvSpPr>
        <p:spPr bwMode="auto">
          <a:xfrm>
            <a:off x="4876391" y="3869489"/>
            <a:ext cx="1698840" cy="450638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eCH-0140 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Vorgaben zur Beschreibung und Darstellung von Prozessen</a:t>
            </a:r>
          </a:p>
        </p:txBody>
      </p:sp>
      <p:sp>
        <p:nvSpPr>
          <p:cNvPr id="113" name="Rechteck 68">
            <a:hlinkClick r:id="rId13" highlightClick="1"/>
          </p:cNvPr>
          <p:cNvSpPr/>
          <p:nvPr/>
        </p:nvSpPr>
        <p:spPr bwMode="auto">
          <a:xfrm>
            <a:off x="6750499" y="3386248"/>
            <a:ext cx="1321872" cy="934017"/>
          </a:xfrm>
          <a:prstGeom prst="rect">
            <a:avLst/>
          </a:prstGeom>
          <a:solidFill>
            <a:srgbClr val="FFFFFF">
              <a:alpha val="80000"/>
            </a:srgbClr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eCH-0141 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Vorgaben zur Beschreibung und Gliederung des Leistungsangebots</a:t>
            </a:r>
          </a:p>
        </p:txBody>
      </p:sp>
      <p:sp>
        <p:nvSpPr>
          <p:cNvPr id="114" name="Rechteck 69">
            <a:hlinkClick r:id="rId14" highlightClick="1"/>
          </p:cNvPr>
          <p:cNvSpPr/>
          <p:nvPr/>
        </p:nvSpPr>
        <p:spPr bwMode="auto">
          <a:xfrm>
            <a:off x="8101944" y="3836886"/>
            <a:ext cx="1321872" cy="483378"/>
          </a:xfrm>
          <a:prstGeom prst="rect">
            <a:avLst/>
          </a:prstGeom>
          <a:solidFill>
            <a:srgbClr val="FFFFFF">
              <a:alpha val="80000"/>
            </a:srgbClr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eCH-0088 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Beschreibungsvorgaben für</a:t>
            </a:r>
            <a:r>
              <a:rPr kumimoji="0" lang="de-CH" sz="85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 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Behördengänge</a:t>
            </a:r>
          </a:p>
        </p:txBody>
      </p:sp>
      <p:sp>
        <p:nvSpPr>
          <p:cNvPr id="115" name="Rechteck 70">
            <a:hlinkClick r:id="rId15" highlightClick="1"/>
          </p:cNvPr>
          <p:cNvSpPr/>
          <p:nvPr/>
        </p:nvSpPr>
        <p:spPr bwMode="auto">
          <a:xfrm>
            <a:off x="4876391" y="3386248"/>
            <a:ext cx="1698840" cy="450638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eCH-0158 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BPMN-Modellierungskonventionen für die öffentliche Verwaltung</a:t>
            </a:r>
          </a:p>
        </p:txBody>
      </p:sp>
      <p:sp>
        <p:nvSpPr>
          <p:cNvPr id="116" name="Rechteck 83">
            <a:hlinkClick r:id="rId16" highlightClick="1"/>
          </p:cNvPr>
          <p:cNvSpPr/>
          <p:nvPr/>
        </p:nvSpPr>
        <p:spPr bwMode="auto">
          <a:xfrm>
            <a:off x="8105162" y="3385760"/>
            <a:ext cx="1318655" cy="413293"/>
          </a:xfrm>
          <a:prstGeom prst="rect">
            <a:avLst/>
          </a:prstGeom>
          <a:solidFill>
            <a:srgbClr val="FFFFFF">
              <a:alpha val="80000"/>
            </a:srgbClr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18000" tIns="36000" rIns="18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eCH-0186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 Beschrei-</a:t>
            </a:r>
            <a:r>
              <a:rPr kumimoji="0" lang="de-CH" sz="85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bungsvorgaben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 für Behörden</a:t>
            </a:r>
          </a:p>
        </p:txBody>
      </p:sp>
      <p:sp>
        <p:nvSpPr>
          <p:cNvPr id="117" name="Rechteck 42"/>
          <p:cNvSpPr/>
          <p:nvPr/>
        </p:nvSpPr>
        <p:spPr>
          <a:xfrm>
            <a:off x="6647581" y="764704"/>
            <a:ext cx="2750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100" b="1" kern="0" dirty="0">
                <a:solidFill>
                  <a:srgbClr val="000000"/>
                </a:solidFill>
                <a:latin typeface="+mn-lt"/>
                <a:cs typeface="Arial" charset="0"/>
              </a:rPr>
              <a:t>Vertrieb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100" i="1" kern="0" dirty="0">
                <a:solidFill>
                  <a:srgbClr val="000000"/>
                </a:solidFill>
                <a:latin typeface="+mn-lt"/>
                <a:cs typeface="Arial" charset="0"/>
              </a:rPr>
              <a:t>vernetzte Vertriebsstrukturen</a:t>
            </a:r>
          </a:p>
        </p:txBody>
      </p:sp>
      <p:sp>
        <p:nvSpPr>
          <p:cNvPr id="118" name="Rechteck 52">
            <a:hlinkClick r:id="rId17" highlightClick="1"/>
          </p:cNvPr>
          <p:cNvSpPr/>
          <p:nvPr/>
        </p:nvSpPr>
        <p:spPr bwMode="auto">
          <a:xfrm>
            <a:off x="2076705" y="6285826"/>
            <a:ext cx="7321779" cy="271108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eCH-0126 </a:t>
            </a:r>
            <a:r>
              <a:rPr kumimoji="0" lang="de-CH" sz="10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Rahmenkonzept „Vernetzte Verwaltung Schweiz“</a:t>
            </a:r>
          </a:p>
        </p:txBody>
      </p:sp>
      <p:sp>
        <p:nvSpPr>
          <p:cNvPr id="119" name="Rechteck 53">
            <a:hlinkClick r:id="rId18" highlightClick="1"/>
          </p:cNvPr>
          <p:cNvSpPr/>
          <p:nvPr/>
        </p:nvSpPr>
        <p:spPr bwMode="auto">
          <a:xfrm>
            <a:off x="2076705" y="5489228"/>
            <a:ext cx="7322738" cy="766445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eCH-0176 </a:t>
            </a:r>
            <a:r>
              <a:rPr kumimoji="0" lang="de-CH" sz="10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Referenzmodelle für eine „Vernetzte Verwaltung Schweiz“</a:t>
            </a:r>
          </a:p>
        </p:txBody>
      </p:sp>
      <p:sp>
        <p:nvSpPr>
          <p:cNvPr id="120" name="Rechteck 54"/>
          <p:cNvSpPr/>
          <p:nvPr/>
        </p:nvSpPr>
        <p:spPr bwMode="auto">
          <a:xfrm>
            <a:off x="2166845" y="5687316"/>
            <a:ext cx="2580536" cy="240340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lg" len="lg"/>
            <a:tailEnd type="none" w="lg" len="lg"/>
          </a:ln>
          <a:effectLst/>
        </p:spPr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800" kern="0" dirty="0">
                <a:solidFill>
                  <a:srgbClr val="000000"/>
                </a:solidFill>
                <a:latin typeface="+mn-lt"/>
                <a:cs typeface="Arial" charset="0"/>
              </a:rPr>
              <a:t>Das föderale Kooperationsmodell</a:t>
            </a:r>
          </a:p>
        </p:txBody>
      </p:sp>
      <p:sp>
        <p:nvSpPr>
          <p:cNvPr id="121" name="Rechteck 55"/>
          <p:cNvSpPr/>
          <p:nvPr/>
        </p:nvSpPr>
        <p:spPr bwMode="auto">
          <a:xfrm>
            <a:off x="4870977" y="5687316"/>
            <a:ext cx="1640069" cy="240340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lg" len="lg"/>
            <a:tailEnd type="none" w="lg" len="lg"/>
          </a:ln>
          <a:effectLst/>
        </p:spPr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800" kern="0" dirty="0">
                <a:solidFill>
                  <a:srgbClr val="000000"/>
                </a:solidFill>
                <a:latin typeface="+mn-lt"/>
                <a:cs typeface="Arial" charset="0"/>
              </a:rPr>
              <a:t>Das Konzept der Prozessmodularisierung</a:t>
            </a:r>
          </a:p>
        </p:txBody>
      </p:sp>
      <p:sp>
        <p:nvSpPr>
          <p:cNvPr id="122" name="Rechteck 56"/>
          <p:cNvSpPr/>
          <p:nvPr/>
        </p:nvSpPr>
        <p:spPr bwMode="auto">
          <a:xfrm>
            <a:off x="2166845" y="5957729"/>
            <a:ext cx="2580536" cy="240340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lg" len="lg"/>
            <a:tailEnd type="none" w="lg" len="lg"/>
          </a:ln>
          <a:effectLst/>
        </p:spPr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800" kern="0" dirty="0">
                <a:solidFill>
                  <a:srgbClr val="000000"/>
                </a:solidFill>
                <a:latin typeface="+mn-lt"/>
                <a:cs typeface="Arial" charset="0"/>
              </a:rPr>
              <a:t>Das Konzept der Leistungsarchitektur(en)</a:t>
            </a:r>
          </a:p>
        </p:txBody>
      </p:sp>
      <p:sp>
        <p:nvSpPr>
          <p:cNvPr id="123" name="Rechteck 57"/>
          <p:cNvSpPr/>
          <p:nvPr/>
        </p:nvSpPr>
        <p:spPr bwMode="auto">
          <a:xfrm>
            <a:off x="4870977" y="5957729"/>
            <a:ext cx="1640069" cy="240340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lg" len="lg"/>
            <a:tailEnd type="none" w="lg" len="lg"/>
          </a:ln>
          <a:effectLst/>
        </p:spPr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800" kern="0" dirty="0">
                <a:solidFill>
                  <a:srgbClr val="000000"/>
                </a:solidFill>
                <a:latin typeface="+mn-lt"/>
                <a:cs typeface="Arial" charset="0"/>
              </a:rPr>
              <a:t>Das Konzept der Prozessoperationalisierung</a:t>
            </a:r>
          </a:p>
        </p:txBody>
      </p:sp>
      <p:sp>
        <p:nvSpPr>
          <p:cNvPr id="124" name="Rechteck 58"/>
          <p:cNvSpPr/>
          <p:nvPr/>
        </p:nvSpPr>
        <p:spPr bwMode="auto">
          <a:xfrm>
            <a:off x="6669450" y="5687316"/>
            <a:ext cx="2558182" cy="240340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lg" len="lg"/>
            <a:tailEnd type="none" w="lg" len="lg"/>
          </a:ln>
          <a:effectLst/>
        </p:spPr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800" kern="0" dirty="0">
                <a:solidFill>
                  <a:srgbClr val="000000"/>
                </a:solidFill>
                <a:latin typeface="+mn-lt"/>
                <a:cs typeface="Arial" charset="0"/>
              </a:rPr>
              <a:t>Vertrieb öffentlicher Leistungen</a:t>
            </a:r>
          </a:p>
        </p:txBody>
      </p:sp>
      <p:sp>
        <p:nvSpPr>
          <p:cNvPr id="125" name="Rechteck 84">
            <a:hlinkClick r:id="rId17" highlightClick="1"/>
          </p:cNvPr>
          <p:cNvSpPr/>
          <p:nvPr/>
        </p:nvSpPr>
        <p:spPr bwMode="auto">
          <a:xfrm>
            <a:off x="2079001" y="5167105"/>
            <a:ext cx="7319484" cy="271108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kern="0" dirty="0">
                <a:solidFill>
                  <a:srgbClr val="C00000"/>
                </a:solidFill>
                <a:latin typeface="+mn-lt"/>
                <a:cs typeface="Arial" charset="0"/>
              </a:rPr>
              <a:t>eCH-0177 </a:t>
            </a:r>
            <a:r>
              <a:rPr lang="de-CH" sz="1000" kern="0" dirty="0">
                <a:solidFill>
                  <a:srgbClr val="000000"/>
                </a:solidFill>
                <a:latin typeface="+mn-lt"/>
                <a:cs typeface="Arial" charset="0"/>
              </a:rPr>
              <a:t>Informationsmodell zur Geschäftsabwicklung in einer „Vernetzten Verwaltung Schweiz “</a:t>
            </a:r>
          </a:p>
        </p:txBody>
      </p:sp>
      <p:sp>
        <p:nvSpPr>
          <p:cNvPr id="102" name="Rechteck 73">
            <a:hlinkClick r:id="rId19" highlightClick="1"/>
          </p:cNvPr>
          <p:cNvSpPr/>
          <p:nvPr/>
        </p:nvSpPr>
        <p:spPr bwMode="auto">
          <a:xfrm>
            <a:off x="3427723" y="1346256"/>
            <a:ext cx="1321872" cy="748553"/>
          </a:xfrm>
          <a:prstGeom prst="rect">
            <a:avLst/>
          </a:prstGeom>
          <a:solidFill>
            <a:srgbClr val="FFFFFF">
              <a:alpha val="80000"/>
            </a:srgbClr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18000" tIns="36000" rIns="18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eCH-0070 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charset="0"/>
              </a:rPr>
              <a:t>Inventar der Leistungen der öffentlichen Verwaltung der Schweiz</a:t>
            </a:r>
          </a:p>
        </p:txBody>
      </p:sp>
      <p:sp>
        <p:nvSpPr>
          <p:cNvPr id="111" name="Rechteck 66">
            <a:hlinkClick r:id="rId20" highlightClick="1"/>
          </p:cNvPr>
          <p:cNvSpPr/>
          <p:nvPr/>
        </p:nvSpPr>
        <p:spPr bwMode="auto">
          <a:xfrm>
            <a:off x="3432362" y="3386248"/>
            <a:ext cx="1321872" cy="934017"/>
          </a:xfrm>
          <a:prstGeom prst="rect">
            <a:avLst/>
          </a:prstGeom>
          <a:solidFill>
            <a:srgbClr val="FFFFFF">
              <a:alpha val="80000"/>
            </a:srgbClr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eCH-0073 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charset="0"/>
              </a:rPr>
              <a:t>Vorgaben zur Beschreibung von Leistungen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810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7619" y="3200607"/>
            <a:ext cx="11067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spc="-40" dirty="0"/>
              <a:t>Auf der vierten Ebene der Prozessarchitektur führen die Städte Luzern und Grenchen ihre Leistungen </a:t>
            </a:r>
            <a:r>
              <a:rPr lang="de-CH" sz="2400" dirty="0"/>
              <a:t>auf.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7619" y="4432232"/>
            <a:ext cx="11294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Bei der Einordnung der Leistungen haben sie sich am </a:t>
            </a:r>
            <a:r>
              <a:rPr lang="de-CH" sz="2400" dirty="0" err="1">
                <a:solidFill>
                  <a:srgbClr val="BC0202"/>
                </a:solidFill>
              </a:rPr>
              <a:t>eCH</a:t>
            </a:r>
            <a:r>
              <a:rPr lang="de-CH" sz="2400" dirty="0">
                <a:solidFill>
                  <a:srgbClr val="BC0202"/>
                </a:solidFill>
              </a:rPr>
              <a:t>-Leistungsinventar </a:t>
            </a:r>
            <a:r>
              <a:rPr lang="de-CH" sz="2400" dirty="0"/>
              <a:t>orientiert.</a:t>
            </a:r>
          </a:p>
        </p:txBody>
      </p:sp>
      <p:sp>
        <p:nvSpPr>
          <p:cNvPr id="6" name="Rechteck 5"/>
          <p:cNvSpPr/>
          <p:nvPr/>
        </p:nvSpPr>
        <p:spPr>
          <a:xfrm>
            <a:off x="9370786" y="5669643"/>
            <a:ext cx="2821214" cy="444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2"/>
          <p:cNvSpPr txBox="1"/>
          <p:nvPr/>
        </p:nvSpPr>
        <p:spPr>
          <a:xfrm>
            <a:off x="9478683" y="-118549"/>
            <a:ext cx="2603500" cy="53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/>
              <a:t>Umsetzung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925774"/>
            <a:ext cx="1571625" cy="1762125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 rotWithShape="1">
          <a:blip r:embed="rId5"/>
          <a:srcRect l="26456" t="35277" r="3432" b="21953"/>
          <a:stretch/>
        </p:blipFill>
        <p:spPr>
          <a:xfrm>
            <a:off x="273859" y="57152"/>
            <a:ext cx="792336" cy="348283"/>
          </a:xfrm>
          <a:prstGeom prst="rect">
            <a:avLst/>
          </a:prstGeom>
        </p:spPr>
      </p:pic>
      <p:sp>
        <p:nvSpPr>
          <p:cNvPr id="11" name="TextBox 3"/>
          <p:cNvSpPr txBox="1"/>
          <p:nvPr/>
        </p:nvSpPr>
        <p:spPr>
          <a:xfrm>
            <a:off x="1578430" y="0"/>
            <a:ext cx="7756070" cy="369332"/>
          </a:xfrm>
          <a:prstGeom prst="rect">
            <a:avLst/>
          </a:prstGeom>
          <a:solidFill>
            <a:srgbClr val="BC02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rgbClr val="FFFFFF"/>
                </a:solidFill>
              </a:rPr>
              <a:t>eCH-0202 Geschäftsdokumentation «Vernetzte digitale Verwaltung Schweiz»</a:t>
            </a:r>
          </a:p>
        </p:txBody>
      </p:sp>
      <p:cxnSp>
        <p:nvCxnSpPr>
          <p:cNvPr id="12" name="Gerade Verbindung 13"/>
          <p:cNvCxnSpPr/>
          <p:nvPr/>
        </p:nvCxnSpPr>
        <p:spPr>
          <a:xfrm flipV="1">
            <a:off x="0" y="391704"/>
            <a:ext cx="12192000" cy="9071"/>
          </a:xfrm>
          <a:prstGeom prst="line">
            <a:avLst/>
          </a:prstGeom>
          <a:ln>
            <a:solidFill>
              <a:srgbClr val="8F01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\\file01\users III$\KuehnH\Eigene Bilder\Logo_STLU_kl_f.tif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939" y="1236433"/>
            <a:ext cx="2103526" cy="94633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198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9785" y="190499"/>
            <a:ext cx="11992429" cy="1787072"/>
            <a:chOff x="99785" y="190499"/>
            <a:chExt cx="11992429" cy="1787072"/>
          </a:xfrm>
        </p:grpSpPr>
        <p:sp>
          <p:nvSpPr>
            <p:cNvPr id="47" name="Rechteck 46"/>
            <p:cNvSpPr/>
            <p:nvPr/>
          </p:nvSpPr>
          <p:spPr>
            <a:xfrm>
              <a:off x="136071" y="226786"/>
              <a:ext cx="11956143" cy="1750785"/>
            </a:xfrm>
            <a:prstGeom prst="rect">
              <a:avLst/>
            </a:prstGeom>
            <a:solidFill>
              <a:srgbClr val="FFFFFF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TextBox 43"/>
            <p:cNvSpPr txBox="1"/>
            <p:nvPr/>
          </p:nvSpPr>
          <p:spPr>
            <a:xfrm rot="16200000">
              <a:off x="-569818" y="860102"/>
              <a:ext cx="1739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2400" b="1">
                  <a:solidFill>
                    <a:schemeClr val="accent1">
                      <a:lumMod val="75000"/>
                    </a:schemeClr>
                  </a:solidFill>
                </a:defRPr>
              </a:lvl1pPr>
            </a:lstStyle>
            <a:p>
              <a:pPr algn="r"/>
              <a:r>
                <a:rPr lang="de-CH" sz="2000" dirty="0"/>
                <a:t>-</a:t>
              </a:r>
              <a:r>
                <a:rPr lang="de-CH" sz="2000" dirty="0">
                  <a:solidFill>
                    <a:schemeClr val="tx1"/>
                  </a:solidFill>
                </a:rPr>
                <a:t>Vorgaben</a:t>
              </a:r>
            </a:p>
          </p:txBody>
        </p:sp>
        <p:pic>
          <p:nvPicPr>
            <p:cNvPr id="50" name="Bild 49"/>
            <p:cNvPicPr>
              <a:picLocks noChangeAspect="1"/>
            </p:cNvPicPr>
            <p:nvPr/>
          </p:nvPicPr>
          <p:blipFill rotWithShape="1">
            <a:blip r:embed="rId4"/>
            <a:srcRect l="26456" t="35277" r="3432" b="21953"/>
            <a:stretch/>
          </p:blipFill>
          <p:spPr>
            <a:xfrm rot="16200000">
              <a:off x="25485" y="1514228"/>
              <a:ext cx="574962" cy="26307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52400" y="2213429"/>
            <a:ext cx="11957957" cy="4435929"/>
            <a:chOff x="152400" y="2213429"/>
            <a:chExt cx="11957957" cy="4435929"/>
          </a:xfrm>
        </p:grpSpPr>
        <p:sp>
          <p:nvSpPr>
            <p:cNvPr id="49" name="Rechteck 48"/>
            <p:cNvSpPr/>
            <p:nvPr/>
          </p:nvSpPr>
          <p:spPr>
            <a:xfrm>
              <a:off x="152400" y="2213429"/>
              <a:ext cx="11957957" cy="4435929"/>
            </a:xfrm>
            <a:prstGeom prst="rect">
              <a:avLst/>
            </a:prstGeom>
            <a:solidFill>
              <a:srgbClr val="FFFFFF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TextBox 1"/>
            <p:cNvSpPr txBox="1"/>
            <p:nvPr/>
          </p:nvSpPr>
          <p:spPr>
            <a:xfrm rot="16200000">
              <a:off x="-1207606" y="4304377"/>
              <a:ext cx="34792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2400" b="1">
                  <a:solidFill>
                    <a:schemeClr val="accent1">
                      <a:lumMod val="75000"/>
                    </a:schemeClr>
                  </a:solidFill>
                </a:defRPr>
              </a:lvl1pPr>
            </a:lstStyle>
            <a:p>
              <a:pPr algn="ctr"/>
              <a:r>
                <a:rPr lang="de-CH" sz="2000" dirty="0">
                  <a:solidFill>
                    <a:schemeClr val="bg2">
                      <a:lumMod val="50000"/>
                    </a:schemeClr>
                  </a:solidFill>
                </a:rPr>
                <a:t>Abteilung Sozialdienst, Kindes- und Erwachsenenschutz</a:t>
              </a:r>
            </a:p>
          </p:txBody>
        </p:sp>
        <p:pic>
          <p:nvPicPr>
            <p:cNvPr id="45" name="Bild 44" descr="wappen grenchen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1" y="2276929"/>
              <a:ext cx="480785" cy="53848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8885812" y="2213429"/>
            <a:ext cx="3202556" cy="3067667"/>
            <a:chOff x="8885812" y="2213429"/>
            <a:chExt cx="3202556" cy="30676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89786" y="3043946"/>
              <a:ext cx="3098582" cy="223715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8885812" y="2213429"/>
              <a:ext cx="24677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b="1" dirty="0"/>
                <a:t>Prozess/e zur Leistung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991600" y="494962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chemeClr val="accent1">
                    <a:lumMod val="50000"/>
                  </a:schemeClr>
                </a:solidFill>
                <a:hlinkClick r:id="rId7"/>
              </a:rPr>
              <a:t>eCH-0074: Geschäftsprozesse grafisch darstellen (BPMN)</a:t>
            </a:r>
            <a:endParaRPr lang="de-CH" sz="1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e-CH" sz="1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CH" sz="1200" dirty="0">
                <a:solidFill>
                  <a:schemeClr val="accent1">
                    <a:lumMod val="50000"/>
                  </a:schemeClr>
                </a:solidFill>
                <a:hlinkClick r:id="rId8"/>
              </a:rPr>
              <a:t>eCH-0158: BPMN-Modellierungskonventionen für die öffentliche Verwaltung</a:t>
            </a:r>
            <a:endParaRPr lang="de-CH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0866" y="516614"/>
            <a:ext cx="370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chemeClr val="accent1">
                    <a:lumMod val="50000"/>
                  </a:schemeClr>
                </a:solidFill>
                <a:hlinkClick r:id="rId9"/>
              </a:rPr>
              <a:t>eCH-0073: Vorgaben zur Beschreibung von Leistungen der öffentlichen Verwaltung der Schweiz</a:t>
            </a:r>
            <a:endParaRPr lang="de-CH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6318" y="519642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chemeClr val="accent1">
                    <a:lumMod val="50000"/>
                  </a:schemeClr>
                </a:solidFill>
                <a:hlinkClick r:id="rId10"/>
              </a:rPr>
              <a:t>eCH-0070: Leistungsinventar </a:t>
            </a:r>
            <a:r>
              <a:rPr lang="de-CH" sz="1200" dirty="0" err="1">
                <a:solidFill>
                  <a:schemeClr val="accent1">
                    <a:lumMod val="50000"/>
                  </a:schemeClr>
                </a:solidFill>
                <a:hlinkClick r:id="rId10"/>
              </a:rPr>
              <a:t>eGov</a:t>
            </a:r>
            <a:r>
              <a:rPr lang="de-CH" sz="1200" dirty="0">
                <a:solidFill>
                  <a:schemeClr val="accent1">
                    <a:lumMod val="50000"/>
                  </a:schemeClr>
                </a:solidFill>
                <a:hlinkClick r:id="rId10"/>
              </a:rPr>
              <a:t> CH</a:t>
            </a:r>
            <a:endParaRPr lang="de-CH" sz="1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e-CH" sz="1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CH" sz="1200" dirty="0">
                <a:solidFill>
                  <a:schemeClr val="accent1">
                    <a:lumMod val="50000"/>
                  </a:schemeClr>
                </a:solidFill>
                <a:hlinkClick r:id="rId11"/>
              </a:rPr>
              <a:t>eCH-0145: Aufgabenlandkarte der öffentlichen Verwaltung der Schweiz</a:t>
            </a:r>
            <a:endParaRPr lang="de-CH" sz="1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e-CH" sz="1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e-CH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85709" y="2213429"/>
            <a:ext cx="3250285" cy="3983437"/>
            <a:chOff x="831596" y="2347147"/>
            <a:chExt cx="3250285" cy="39834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41675" y="3224666"/>
              <a:ext cx="3067050" cy="3105918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831596" y="2347147"/>
              <a:ext cx="32502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600" b="1" spc="3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Aufgaben- / Prozesslandkarte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47784" y="2184713"/>
            <a:ext cx="6270347" cy="3723811"/>
            <a:chOff x="3147784" y="2184713"/>
            <a:chExt cx="6270347" cy="3723811"/>
          </a:xfrm>
        </p:grpSpPr>
        <p:sp>
          <p:nvSpPr>
            <p:cNvPr id="37" name="Trapezoid 36"/>
            <p:cNvSpPr/>
            <p:nvPr/>
          </p:nvSpPr>
          <p:spPr>
            <a:xfrm rot="16200000">
              <a:off x="4503275" y="1928365"/>
              <a:ext cx="2586733" cy="5297716"/>
            </a:xfrm>
            <a:prstGeom prst="trapezoid">
              <a:avLst/>
            </a:prstGeom>
            <a:solidFill>
              <a:srgbClr val="BC0202">
                <a:alpha val="5000"/>
              </a:srgb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rgbClr val="BC0202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267019" y="3175000"/>
              <a:ext cx="3313826" cy="2733524"/>
              <a:chOff x="5273040" y="1565505"/>
              <a:chExt cx="3337560" cy="2733524"/>
            </a:xfrm>
          </p:grpSpPr>
          <p:sp>
            <p:nvSpPr>
              <p:cNvPr id="19" name="Chevron 18"/>
              <p:cNvSpPr/>
              <p:nvPr/>
            </p:nvSpPr>
            <p:spPr>
              <a:xfrm>
                <a:off x="5273040" y="1565505"/>
                <a:ext cx="3337560" cy="793163"/>
              </a:xfrm>
              <a:prstGeom prst="chevron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400" dirty="0">
                    <a:solidFill>
                      <a:srgbClr val="BC0202"/>
                    </a:solidFill>
                  </a:rPr>
                  <a:t>057311 </a:t>
                </a:r>
                <a:r>
                  <a:rPr lang="de-CH" sz="1400" dirty="0" err="1">
                    <a:solidFill>
                      <a:srgbClr val="BC0202"/>
                    </a:solidFill>
                  </a:rPr>
                  <a:t>SD_SA_Administrative</a:t>
                </a:r>
                <a:r>
                  <a:rPr lang="de-CH" sz="1400" dirty="0">
                    <a:solidFill>
                      <a:srgbClr val="BC0202"/>
                    </a:solidFill>
                  </a:rPr>
                  <a:t> Fallaufnahme Flüchtlinge</a:t>
                </a:r>
              </a:p>
            </p:txBody>
          </p:sp>
          <p:sp>
            <p:nvSpPr>
              <p:cNvPr id="22" name="Chevron 21"/>
              <p:cNvSpPr/>
              <p:nvPr/>
            </p:nvSpPr>
            <p:spPr>
              <a:xfrm>
                <a:off x="5273040" y="2557314"/>
                <a:ext cx="3337560" cy="795401"/>
              </a:xfrm>
              <a:prstGeom prst="chevron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400" dirty="0">
                    <a:solidFill>
                      <a:srgbClr val="BC0202"/>
                    </a:solidFill>
                  </a:rPr>
                  <a:t>057312 </a:t>
                </a:r>
                <a:r>
                  <a:rPr lang="de-CH" sz="1400" dirty="0" err="1">
                    <a:solidFill>
                      <a:srgbClr val="BC0202"/>
                    </a:solidFill>
                  </a:rPr>
                  <a:t>SD_SA_Administrative</a:t>
                </a:r>
                <a:r>
                  <a:rPr lang="de-CH" sz="1400" dirty="0">
                    <a:solidFill>
                      <a:srgbClr val="BC0202"/>
                    </a:solidFill>
                  </a:rPr>
                  <a:t> Fallaktivierung Flüchtlinge</a:t>
                </a:r>
              </a:p>
            </p:txBody>
          </p:sp>
          <p:sp>
            <p:nvSpPr>
              <p:cNvPr id="23" name="Chevron 22"/>
              <p:cNvSpPr/>
              <p:nvPr/>
            </p:nvSpPr>
            <p:spPr>
              <a:xfrm>
                <a:off x="5273040" y="3555976"/>
                <a:ext cx="3337560" cy="743053"/>
              </a:xfrm>
              <a:prstGeom prst="chevron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400" dirty="0">
                    <a:solidFill>
                      <a:srgbClr val="BC0202"/>
                    </a:solidFill>
                  </a:rPr>
                  <a:t>057313 </a:t>
                </a:r>
                <a:r>
                  <a:rPr lang="de-CH" sz="1400" dirty="0" err="1">
                    <a:solidFill>
                      <a:srgbClr val="BC0202"/>
                    </a:solidFill>
                  </a:rPr>
                  <a:t>SD_SA_Administrative</a:t>
                </a:r>
                <a:r>
                  <a:rPr lang="de-CH" sz="1400" dirty="0">
                    <a:solidFill>
                      <a:srgbClr val="BC0202"/>
                    </a:solidFill>
                  </a:rPr>
                  <a:t> Fallabschluss Flüchtlinge</a:t>
                </a:r>
              </a:p>
            </p:txBody>
          </p:sp>
        </p:grpSp>
        <p:sp>
          <p:nvSpPr>
            <p:cNvPr id="51" name="TextBox 19"/>
            <p:cNvSpPr txBox="1"/>
            <p:nvPr/>
          </p:nvSpPr>
          <p:spPr>
            <a:xfrm>
              <a:off x="5069303" y="2184713"/>
              <a:ext cx="43488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600" b="1" dirty="0"/>
                <a:t>Leistungen zur Kernaufgabe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32156" y="5291664"/>
            <a:ext cx="6268524" cy="1269911"/>
            <a:chOff x="5344601" y="5418664"/>
            <a:chExt cx="6950935" cy="1269911"/>
          </a:xfrm>
        </p:grpSpPr>
        <p:sp>
          <p:nvSpPr>
            <p:cNvPr id="7" name="Oval 6"/>
            <p:cNvSpPr/>
            <p:nvPr/>
          </p:nvSpPr>
          <p:spPr>
            <a:xfrm>
              <a:off x="5344601" y="5418664"/>
              <a:ext cx="755517" cy="287264"/>
            </a:xfrm>
            <a:prstGeom prst="ellipse">
              <a:avLst/>
            </a:prstGeom>
            <a:solidFill>
              <a:srgbClr val="FFFF00">
                <a:alpha val="22000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10178" y="6103799"/>
              <a:ext cx="618535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CH" sz="1600" b="1" dirty="0"/>
                <a:t>Leistungsnummerierung auf der Grundlage der Nummerierung </a:t>
              </a:r>
              <a:br>
                <a:rPr lang="de-CH" sz="1600" b="1" dirty="0"/>
              </a:br>
              <a:r>
                <a:rPr lang="de-CH" sz="1600" b="1" dirty="0"/>
                <a:t>des eCH-0070 Leistungsinventars</a:t>
              </a:r>
            </a:p>
          </p:txBody>
        </p:sp>
        <p:cxnSp>
          <p:nvCxnSpPr>
            <p:cNvPr id="10" name="Curved Connector 9"/>
            <p:cNvCxnSpPr>
              <a:stCxn id="7" idx="2"/>
              <a:endCxn id="8" idx="1"/>
            </p:cNvCxnSpPr>
            <p:nvPr/>
          </p:nvCxnSpPr>
          <p:spPr>
            <a:xfrm rot="10800000" flipH="1" flipV="1">
              <a:off x="5344601" y="5562295"/>
              <a:ext cx="765577" cy="833891"/>
            </a:xfrm>
            <a:prstGeom prst="curvedConnector3">
              <a:avLst>
                <a:gd name="adj1" fmla="val -33110"/>
              </a:avLst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758609" y="4709160"/>
            <a:ext cx="1721573" cy="482234"/>
            <a:chOff x="1758609" y="4709160"/>
            <a:chExt cx="1721573" cy="482234"/>
          </a:xfrm>
        </p:grpSpPr>
        <p:sp>
          <p:nvSpPr>
            <p:cNvPr id="35" name="TextBox 34"/>
            <p:cNvSpPr txBox="1"/>
            <p:nvPr/>
          </p:nvSpPr>
          <p:spPr>
            <a:xfrm>
              <a:off x="2455837" y="4883617"/>
              <a:ext cx="1024345" cy="30777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CH" sz="1400" dirty="0"/>
                <a:t>Aufgaben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 flipV="1">
              <a:off x="1758609" y="4709160"/>
              <a:ext cx="683267" cy="34583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9181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" grpId="0"/>
      <p:bldP spid="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52400" y="2213429"/>
            <a:ext cx="11957957" cy="4435929"/>
            <a:chOff x="152400" y="2213429"/>
            <a:chExt cx="11957957" cy="4435929"/>
          </a:xfrm>
        </p:grpSpPr>
        <p:sp>
          <p:nvSpPr>
            <p:cNvPr id="49" name="Rechteck 48"/>
            <p:cNvSpPr/>
            <p:nvPr/>
          </p:nvSpPr>
          <p:spPr>
            <a:xfrm>
              <a:off x="152400" y="2213429"/>
              <a:ext cx="11957957" cy="4435929"/>
            </a:xfrm>
            <a:prstGeom prst="rect">
              <a:avLst/>
            </a:prstGeom>
            <a:solidFill>
              <a:srgbClr val="FFFFFF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4" name="Picture 33" descr="\\file01\users III$\KuehnH\Eigene Bilder\Logo_STLU_kl_f.tif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065" y="2252451"/>
              <a:ext cx="791252" cy="355967"/>
            </a:xfrm>
            <a:prstGeom prst="rect">
              <a:avLst/>
            </a:prstGeom>
            <a:noFill/>
          </p:spPr>
        </p:pic>
      </p:grpSp>
      <p:grpSp>
        <p:nvGrpSpPr>
          <p:cNvPr id="11" name="Group 10"/>
          <p:cNvGrpSpPr/>
          <p:nvPr/>
        </p:nvGrpSpPr>
        <p:grpSpPr>
          <a:xfrm>
            <a:off x="99785" y="190499"/>
            <a:ext cx="11992429" cy="1787072"/>
            <a:chOff x="99785" y="190499"/>
            <a:chExt cx="11992429" cy="1787072"/>
          </a:xfrm>
        </p:grpSpPr>
        <p:sp>
          <p:nvSpPr>
            <p:cNvPr id="47" name="Rechteck 46"/>
            <p:cNvSpPr/>
            <p:nvPr/>
          </p:nvSpPr>
          <p:spPr>
            <a:xfrm>
              <a:off x="136071" y="226786"/>
              <a:ext cx="11956143" cy="1750785"/>
            </a:xfrm>
            <a:prstGeom prst="rect">
              <a:avLst/>
            </a:prstGeom>
            <a:solidFill>
              <a:srgbClr val="FFFFFF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TextBox 43"/>
            <p:cNvSpPr txBox="1"/>
            <p:nvPr/>
          </p:nvSpPr>
          <p:spPr>
            <a:xfrm rot="16200000">
              <a:off x="-569818" y="860102"/>
              <a:ext cx="1739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2400" b="1">
                  <a:solidFill>
                    <a:schemeClr val="accent1">
                      <a:lumMod val="75000"/>
                    </a:schemeClr>
                  </a:solidFill>
                </a:defRPr>
              </a:lvl1pPr>
            </a:lstStyle>
            <a:p>
              <a:pPr algn="r"/>
              <a:r>
                <a:rPr lang="de-CH" sz="2000" dirty="0"/>
                <a:t>-</a:t>
              </a:r>
              <a:r>
                <a:rPr lang="de-CH" sz="2000" dirty="0">
                  <a:solidFill>
                    <a:schemeClr val="tx1"/>
                  </a:solidFill>
                </a:rPr>
                <a:t>Vorgaben</a:t>
              </a:r>
            </a:p>
          </p:txBody>
        </p:sp>
        <p:pic>
          <p:nvPicPr>
            <p:cNvPr id="50" name="Bild 49"/>
            <p:cNvPicPr>
              <a:picLocks noChangeAspect="1"/>
            </p:cNvPicPr>
            <p:nvPr/>
          </p:nvPicPr>
          <p:blipFill rotWithShape="1">
            <a:blip r:embed="rId5"/>
            <a:srcRect l="26456" t="35277" r="3432" b="21953"/>
            <a:stretch/>
          </p:blipFill>
          <p:spPr>
            <a:xfrm rot="16200000">
              <a:off x="25485" y="1514228"/>
              <a:ext cx="574962" cy="263072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156760" y="2213429"/>
            <a:ext cx="4570707" cy="4039372"/>
            <a:chOff x="156760" y="2213429"/>
            <a:chExt cx="4570707" cy="4039372"/>
          </a:xfrm>
        </p:grpSpPr>
        <p:sp>
          <p:nvSpPr>
            <p:cNvPr id="40" name="TextBox 39"/>
            <p:cNvSpPr txBox="1"/>
            <p:nvPr/>
          </p:nvSpPr>
          <p:spPr>
            <a:xfrm>
              <a:off x="985709" y="2213429"/>
              <a:ext cx="33787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600" b="1" spc="3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Aufgaben- / Prozesslandkarte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56760" y="2921410"/>
              <a:ext cx="4570707" cy="3331391"/>
              <a:chOff x="156760" y="2921410"/>
              <a:chExt cx="4570707" cy="3331391"/>
            </a:xfrm>
          </p:grpSpPr>
          <p:pic>
            <p:nvPicPr>
              <p:cNvPr id="43" name="Bild 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56760" y="2921410"/>
                <a:ext cx="3078259" cy="287617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33" name="Bild 4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64871" y="4974035"/>
                <a:ext cx="4062596" cy="127876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grpSp>
        <p:nvGrpSpPr>
          <p:cNvPr id="20" name="Group 19"/>
          <p:cNvGrpSpPr/>
          <p:nvPr/>
        </p:nvGrpSpPr>
        <p:grpSpPr>
          <a:xfrm>
            <a:off x="2518255" y="4396240"/>
            <a:ext cx="2198609" cy="884856"/>
            <a:chOff x="-1716052" y="6598637"/>
            <a:chExt cx="2198609" cy="884856"/>
          </a:xfrm>
        </p:grpSpPr>
        <p:sp>
          <p:nvSpPr>
            <p:cNvPr id="35" name="TextBox 34"/>
            <p:cNvSpPr txBox="1"/>
            <p:nvPr/>
          </p:nvSpPr>
          <p:spPr>
            <a:xfrm>
              <a:off x="-541788" y="6598637"/>
              <a:ext cx="1024345" cy="30777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CH" sz="1400" dirty="0"/>
                <a:t>Aufgaben</a:t>
              </a:r>
            </a:p>
          </p:txBody>
        </p:sp>
        <p:cxnSp>
          <p:nvCxnSpPr>
            <p:cNvPr id="36" name="Straight Arrow Connector 35"/>
            <p:cNvCxnSpPr>
              <a:cxnSpLocks/>
              <a:stCxn id="35" idx="1"/>
            </p:cNvCxnSpPr>
            <p:nvPr/>
          </p:nvCxnSpPr>
          <p:spPr>
            <a:xfrm flipH="1">
              <a:off x="-1716052" y="6752526"/>
              <a:ext cx="1174264" cy="73096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3147784" y="2208014"/>
            <a:ext cx="5950562" cy="3662575"/>
            <a:chOff x="3147784" y="2208014"/>
            <a:chExt cx="5950562" cy="3662575"/>
          </a:xfrm>
        </p:grpSpPr>
        <p:grpSp>
          <p:nvGrpSpPr>
            <p:cNvPr id="16" name="Group 15"/>
            <p:cNvGrpSpPr/>
            <p:nvPr/>
          </p:nvGrpSpPr>
          <p:grpSpPr>
            <a:xfrm>
              <a:off x="3147784" y="2208014"/>
              <a:ext cx="5950562" cy="3662575"/>
              <a:chOff x="3147784" y="2208014"/>
              <a:chExt cx="5950562" cy="3662575"/>
            </a:xfrm>
          </p:grpSpPr>
          <p:sp>
            <p:nvSpPr>
              <p:cNvPr id="37" name="Trapezoid 36"/>
              <p:cNvSpPr/>
              <p:nvPr/>
            </p:nvSpPr>
            <p:spPr>
              <a:xfrm rot="16200000">
                <a:off x="4503275" y="1928365"/>
                <a:ext cx="2586733" cy="5297716"/>
              </a:xfrm>
              <a:prstGeom prst="trapezoid">
                <a:avLst/>
              </a:prstGeom>
              <a:solidFill>
                <a:srgbClr val="BC0202">
                  <a:alpha val="5000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dirty="0">
                  <a:solidFill>
                    <a:srgbClr val="BC0202"/>
                  </a:solidFill>
                </a:endParaRPr>
              </a:p>
            </p:txBody>
          </p:sp>
          <p:sp>
            <p:nvSpPr>
              <p:cNvPr id="51" name="TextBox 19"/>
              <p:cNvSpPr txBox="1"/>
              <p:nvPr/>
            </p:nvSpPr>
            <p:spPr>
              <a:xfrm>
                <a:off x="4749518" y="2208014"/>
                <a:ext cx="43488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1600" b="1" dirty="0"/>
                  <a:t>Leistungen zur Kernaufgabe</a:t>
                </a:r>
              </a:p>
            </p:txBody>
          </p:sp>
        </p:grpSp>
        <p:pic>
          <p:nvPicPr>
            <p:cNvPr id="42" name="Bild 5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85182" y="3445608"/>
              <a:ext cx="3557413" cy="20361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9" name="Group 8"/>
          <p:cNvGrpSpPr/>
          <p:nvPr/>
        </p:nvGrpSpPr>
        <p:grpSpPr>
          <a:xfrm>
            <a:off x="5848781" y="4685089"/>
            <a:ext cx="6151897" cy="1713747"/>
            <a:chOff x="5209419" y="4724306"/>
            <a:chExt cx="6821612" cy="1713747"/>
          </a:xfrm>
        </p:grpSpPr>
        <p:sp>
          <p:nvSpPr>
            <p:cNvPr id="7" name="Oval 6"/>
            <p:cNvSpPr/>
            <p:nvPr/>
          </p:nvSpPr>
          <p:spPr>
            <a:xfrm>
              <a:off x="5209419" y="4724306"/>
              <a:ext cx="755517" cy="287264"/>
            </a:xfrm>
            <a:prstGeom prst="ellipse">
              <a:avLst/>
            </a:prstGeom>
            <a:solidFill>
              <a:srgbClr val="FFFF00">
                <a:alpha val="22000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69686" y="5853277"/>
              <a:ext cx="546134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600" b="1" dirty="0"/>
                <a:t>Nummerierung des eCH-0070 Leistungsinventars </a:t>
              </a:r>
              <a:r>
                <a:rPr lang="de-CH" sz="1600" b="1" dirty="0">
                  <a:solidFill>
                    <a:srgbClr val="FF0000"/>
                  </a:solidFill>
                </a:rPr>
                <a:t>nicht</a:t>
              </a:r>
              <a:r>
                <a:rPr lang="de-CH" sz="1600" b="1" dirty="0"/>
                <a:t> berücksichtigt</a:t>
              </a:r>
            </a:p>
          </p:txBody>
        </p:sp>
        <p:cxnSp>
          <p:nvCxnSpPr>
            <p:cNvPr id="10" name="Curved Connector 9"/>
            <p:cNvCxnSpPr>
              <a:cxnSpLocks/>
              <a:stCxn id="7" idx="2"/>
              <a:endCxn id="8" idx="1"/>
            </p:cNvCxnSpPr>
            <p:nvPr/>
          </p:nvCxnSpPr>
          <p:spPr>
            <a:xfrm rot="10800000" flipH="1" flipV="1">
              <a:off x="5209419" y="4867937"/>
              <a:ext cx="1360267" cy="1277727"/>
            </a:xfrm>
            <a:prstGeom prst="curvedConnector3">
              <a:avLst>
                <a:gd name="adj1" fmla="val -18635"/>
              </a:avLst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8877646" y="2208014"/>
            <a:ext cx="3106408" cy="2954891"/>
            <a:chOff x="8877646" y="2208014"/>
            <a:chExt cx="3106408" cy="2954891"/>
          </a:xfrm>
        </p:grpSpPr>
        <p:sp>
          <p:nvSpPr>
            <p:cNvPr id="39" name="TextBox 38"/>
            <p:cNvSpPr txBox="1"/>
            <p:nvPr/>
          </p:nvSpPr>
          <p:spPr>
            <a:xfrm>
              <a:off x="8961618" y="2208014"/>
              <a:ext cx="24677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b="1" dirty="0"/>
                <a:t>Prozess/e zur Leistung</a:t>
              </a:r>
            </a:p>
          </p:txBody>
        </p:sp>
        <p:pic>
          <p:nvPicPr>
            <p:cNvPr id="48" name="Bild 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77646" y="3492549"/>
              <a:ext cx="3106408" cy="16703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BEEFD52-5DC8-461A-BBD6-81AC1D905E8B}"/>
              </a:ext>
            </a:extLst>
          </p:cNvPr>
          <p:cNvSpPr txBox="1"/>
          <p:nvPr/>
        </p:nvSpPr>
        <p:spPr>
          <a:xfrm>
            <a:off x="796318" y="519642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chemeClr val="accent1">
                    <a:lumMod val="50000"/>
                  </a:schemeClr>
                </a:solidFill>
                <a:hlinkClick r:id="rId10"/>
              </a:rPr>
              <a:t>eCH-0070: Leistungsinventar </a:t>
            </a:r>
            <a:r>
              <a:rPr lang="de-CH" sz="1200" dirty="0" err="1">
                <a:solidFill>
                  <a:schemeClr val="accent1">
                    <a:lumMod val="50000"/>
                  </a:schemeClr>
                </a:solidFill>
                <a:hlinkClick r:id="rId10"/>
              </a:rPr>
              <a:t>eGov</a:t>
            </a:r>
            <a:r>
              <a:rPr lang="de-CH" sz="1200" dirty="0">
                <a:solidFill>
                  <a:schemeClr val="accent1">
                    <a:lumMod val="50000"/>
                  </a:schemeClr>
                </a:solidFill>
                <a:hlinkClick r:id="rId10"/>
              </a:rPr>
              <a:t> CH</a:t>
            </a:r>
            <a:endParaRPr lang="de-CH" sz="1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e-CH" sz="1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CH" sz="1200" dirty="0">
                <a:solidFill>
                  <a:schemeClr val="accent1">
                    <a:lumMod val="50000"/>
                  </a:schemeClr>
                </a:solidFill>
                <a:hlinkClick r:id="rId11"/>
              </a:rPr>
              <a:t>eCH-0145: Aufgabenlandkarte der öffentlichen Verwaltung der Schweiz</a:t>
            </a:r>
            <a:endParaRPr lang="de-CH" sz="1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e-CH" sz="1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e-CH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B8D66A6-E18B-4741-A2C9-0B33C6A21A80}"/>
              </a:ext>
            </a:extLst>
          </p:cNvPr>
          <p:cNvSpPr txBox="1"/>
          <p:nvPr/>
        </p:nvSpPr>
        <p:spPr>
          <a:xfrm>
            <a:off x="4570866" y="516614"/>
            <a:ext cx="370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chemeClr val="accent1">
                    <a:lumMod val="50000"/>
                  </a:schemeClr>
                </a:solidFill>
                <a:hlinkClick r:id="rId12"/>
              </a:rPr>
              <a:t>eCH-0073: Vorgaben zur Beschreibung von Leistungen der öffentlichen Verwaltung der Schweiz</a:t>
            </a:r>
            <a:endParaRPr lang="de-CH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25A06C4-54A6-459D-BD4F-DC73E2FFEA53}"/>
              </a:ext>
            </a:extLst>
          </p:cNvPr>
          <p:cNvSpPr txBox="1"/>
          <p:nvPr/>
        </p:nvSpPr>
        <p:spPr>
          <a:xfrm>
            <a:off x="8991600" y="494962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chemeClr val="accent1">
                    <a:lumMod val="50000"/>
                  </a:schemeClr>
                </a:solidFill>
                <a:hlinkClick r:id="rId13"/>
              </a:rPr>
              <a:t>eCH-0074: Geschäftsprozesse grafisch darstellen (BPMN)</a:t>
            </a:r>
            <a:endParaRPr lang="de-CH" sz="1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e-CH" sz="1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CH" sz="1200" dirty="0">
                <a:solidFill>
                  <a:schemeClr val="accent1">
                    <a:lumMod val="50000"/>
                  </a:schemeClr>
                </a:solidFill>
                <a:hlinkClick r:id="rId14"/>
              </a:rPr>
              <a:t>eCH-0158: BPMN-Modellierungskonventionen für die öffentliche Verwaltung</a:t>
            </a:r>
            <a:endParaRPr lang="de-CH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099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/>
      <p:bldP spid="4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554" y="2589944"/>
            <a:ext cx="11838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CH" sz="3600" dirty="0"/>
          </a:p>
          <a:p>
            <a:pPr algn="ctr"/>
            <a:r>
              <a:rPr lang="de-CH" sz="3600" dirty="0"/>
              <a:t>Dokumentation eines Geschäftsprozesses inkl. Geschäftsunterprozess/e in einem BPMN-Diagramm</a:t>
            </a:r>
          </a:p>
          <a:p>
            <a:pPr algn="ctr"/>
            <a:r>
              <a:rPr lang="de-CH" sz="3600" dirty="0"/>
              <a:t> </a:t>
            </a:r>
          </a:p>
        </p:txBody>
      </p:sp>
      <p:sp>
        <p:nvSpPr>
          <p:cNvPr id="14" name="Textfeld 12"/>
          <p:cNvSpPr txBox="1"/>
          <p:nvPr/>
        </p:nvSpPr>
        <p:spPr>
          <a:xfrm>
            <a:off x="9478683" y="-110385"/>
            <a:ext cx="2603500" cy="53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/>
              <a:t>Umsetzung</a:t>
            </a:r>
          </a:p>
        </p:txBody>
      </p:sp>
      <p:pic>
        <p:nvPicPr>
          <p:cNvPr id="15" name="Bild 9"/>
          <p:cNvPicPr>
            <a:picLocks noChangeAspect="1"/>
          </p:cNvPicPr>
          <p:nvPr/>
        </p:nvPicPr>
        <p:blipFill rotWithShape="1">
          <a:blip r:embed="rId3"/>
          <a:srcRect l="26456" t="35277" r="3432" b="21953"/>
          <a:stretch/>
        </p:blipFill>
        <p:spPr>
          <a:xfrm>
            <a:off x="273859" y="57152"/>
            <a:ext cx="792336" cy="348283"/>
          </a:xfrm>
          <a:prstGeom prst="rect">
            <a:avLst/>
          </a:prstGeom>
        </p:spPr>
      </p:pic>
      <p:sp>
        <p:nvSpPr>
          <p:cNvPr id="16" name="TextBox 3"/>
          <p:cNvSpPr txBox="1"/>
          <p:nvPr/>
        </p:nvSpPr>
        <p:spPr>
          <a:xfrm>
            <a:off x="1578430" y="0"/>
            <a:ext cx="7756070" cy="369332"/>
          </a:xfrm>
          <a:prstGeom prst="rect">
            <a:avLst/>
          </a:prstGeom>
          <a:solidFill>
            <a:srgbClr val="BC02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rgbClr val="FFFFFF"/>
                </a:solidFill>
              </a:rPr>
              <a:t>eCH-0202 Geschäftsdokumentation «Vernetzte digitale Verwaltung Schweiz»</a:t>
            </a:r>
          </a:p>
        </p:txBody>
      </p:sp>
      <p:cxnSp>
        <p:nvCxnSpPr>
          <p:cNvPr id="17" name="Gerade Verbindung 13"/>
          <p:cNvCxnSpPr/>
          <p:nvPr/>
        </p:nvCxnSpPr>
        <p:spPr>
          <a:xfrm flipV="1">
            <a:off x="0" y="391704"/>
            <a:ext cx="12192000" cy="9071"/>
          </a:xfrm>
          <a:prstGeom prst="line">
            <a:avLst/>
          </a:prstGeom>
          <a:ln>
            <a:solidFill>
              <a:srgbClr val="8F01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3"/>
          <p:cNvSpPr txBox="1"/>
          <p:nvPr/>
        </p:nvSpPr>
        <p:spPr>
          <a:xfrm>
            <a:off x="-1" y="6396335"/>
            <a:ext cx="12192001" cy="461665"/>
          </a:xfrm>
          <a:prstGeom prst="rect">
            <a:avLst/>
          </a:prstGeom>
          <a:solidFill>
            <a:srgbClr val="BC0202"/>
          </a:solidFill>
        </p:spPr>
        <p:txBody>
          <a:bodyPr wrap="square" rtlCol="0">
            <a:spAutoFit/>
          </a:bodyPr>
          <a:lstStyle/>
          <a:p>
            <a:pPr algn="ctr"/>
            <a:endParaRPr lang="de-CH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3488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Bild 9"/>
          <p:cNvPicPr>
            <a:picLocks noChangeAspect="1"/>
          </p:cNvPicPr>
          <p:nvPr/>
        </p:nvPicPr>
        <p:blipFill rotWithShape="1">
          <a:blip r:embed="rId3"/>
          <a:srcRect l="26456" t="35277" r="3432" b="21953"/>
          <a:stretch/>
        </p:blipFill>
        <p:spPr>
          <a:xfrm>
            <a:off x="273859" y="57152"/>
            <a:ext cx="792336" cy="348283"/>
          </a:xfrm>
          <a:prstGeom prst="rect">
            <a:avLst/>
          </a:prstGeom>
        </p:spPr>
      </p:pic>
      <p:sp>
        <p:nvSpPr>
          <p:cNvPr id="89" name="TextBox 3"/>
          <p:cNvSpPr txBox="1"/>
          <p:nvPr/>
        </p:nvSpPr>
        <p:spPr>
          <a:xfrm>
            <a:off x="1578430" y="0"/>
            <a:ext cx="7756070" cy="369332"/>
          </a:xfrm>
          <a:prstGeom prst="rect">
            <a:avLst/>
          </a:prstGeom>
          <a:solidFill>
            <a:srgbClr val="BC02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rgbClr val="FFFFFF"/>
                </a:solidFill>
              </a:rPr>
              <a:t>eCH-0202 Geschäftsdokumentation «Vernetzte digitale Verwaltung Schweiz»</a:t>
            </a:r>
          </a:p>
        </p:txBody>
      </p:sp>
      <p:cxnSp>
        <p:nvCxnSpPr>
          <p:cNvPr id="90" name="Gerade Verbindung 13"/>
          <p:cNvCxnSpPr/>
          <p:nvPr/>
        </p:nvCxnSpPr>
        <p:spPr>
          <a:xfrm flipV="1">
            <a:off x="0" y="391704"/>
            <a:ext cx="12192000" cy="9071"/>
          </a:xfrm>
          <a:prstGeom prst="line">
            <a:avLst/>
          </a:prstGeom>
          <a:ln>
            <a:solidFill>
              <a:srgbClr val="8F01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feld 12"/>
          <p:cNvSpPr txBox="1"/>
          <p:nvPr/>
        </p:nvSpPr>
        <p:spPr>
          <a:xfrm>
            <a:off x="9478683" y="-118549"/>
            <a:ext cx="2603500" cy="53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/>
              <a:t>Umsetzung</a:t>
            </a:r>
          </a:p>
        </p:txBody>
      </p:sp>
      <p:sp>
        <p:nvSpPr>
          <p:cNvPr id="92" name="Auf der gleichen Seite des Rechtecks liegende Ecken abrunden 44"/>
          <p:cNvSpPr/>
          <p:nvPr/>
        </p:nvSpPr>
        <p:spPr bwMode="auto">
          <a:xfrm>
            <a:off x="1975535" y="707207"/>
            <a:ext cx="2805306" cy="6034162"/>
          </a:xfrm>
          <a:prstGeom prst="round2SameRect">
            <a:avLst>
              <a:gd name="adj1" fmla="val 9396"/>
              <a:gd name="adj2" fmla="val 0"/>
            </a:avLst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36000" tIns="0" rIns="36000" bIns="36000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100" b="1" kern="0" dirty="0">
                <a:solidFill>
                  <a:srgbClr val="000000"/>
                </a:solidFill>
                <a:latin typeface="+mn-lt"/>
                <a:cs typeface="Arial" charset="0"/>
              </a:rPr>
              <a:t>Produktion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100" i="1" kern="0" dirty="0">
                <a:solidFill>
                  <a:srgbClr val="000000"/>
                </a:solidFill>
                <a:latin typeface="+mn-lt"/>
                <a:cs typeface="Arial" charset="0"/>
              </a:rPr>
              <a:t>vernetzte Vertriebsstrukturen</a:t>
            </a:r>
          </a:p>
        </p:txBody>
      </p:sp>
      <p:sp>
        <p:nvSpPr>
          <p:cNvPr id="93" name="Auf der gleichen Seite des Rechtecks liegende Ecken abrunden 48"/>
          <p:cNvSpPr/>
          <p:nvPr/>
        </p:nvSpPr>
        <p:spPr bwMode="auto">
          <a:xfrm>
            <a:off x="6652703" y="712571"/>
            <a:ext cx="2771114" cy="6028798"/>
          </a:xfrm>
          <a:prstGeom prst="round2SameRect">
            <a:avLst>
              <a:gd name="adj1" fmla="val 9396"/>
              <a:gd name="adj2" fmla="val 0"/>
            </a:avLst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36000" tIns="0" rIns="36000" bIns="36000" rtlCol="0" anchor="t"/>
          <a:lstStyle/>
          <a:p>
            <a:pPr indent="107315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200" b="1" kern="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94" name="Auf der gleichen Seite des Rechtecks liegende Ecken abrunden 49"/>
          <p:cNvSpPr/>
          <p:nvPr/>
        </p:nvSpPr>
        <p:spPr bwMode="auto">
          <a:xfrm>
            <a:off x="4844224" y="712779"/>
            <a:ext cx="1763664" cy="6028590"/>
          </a:xfrm>
          <a:prstGeom prst="round2SameRect">
            <a:avLst>
              <a:gd name="adj1" fmla="val 15621"/>
              <a:gd name="adj2" fmla="val 0"/>
            </a:avLst>
          </a:prstGeom>
          <a:solidFill>
            <a:srgbClr val="BDE6E5"/>
          </a:solidFill>
          <a:ln w="3175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36000" tIns="0" rIns="36000" bIns="36000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1100" b="1" kern="0" dirty="0">
                <a:solidFill>
                  <a:srgbClr val="000000"/>
                </a:solidFill>
                <a:latin typeface="+mn-lt"/>
                <a:cs typeface="Arial" charset="0"/>
              </a:rPr>
              <a:t>Prozess-</a:t>
            </a:r>
            <a:br>
              <a:rPr lang="de-CH" sz="1100" b="1" kern="0" dirty="0">
                <a:solidFill>
                  <a:srgbClr val="000000"/>
                </a:solidFill>
                <a:latin typeface="+mn-lt"/>
                <a:cs typeface="Arial" charset="0"/>
              </a:rPr>
            </a:br>
            <a:r>
              <a:rPr lang="de-CH" sz="1100" b="1" kern="0" dirty="0">
                <a:solidFill>
                  <a:srgbClr val="000000"/>
                </a:solidFill>
                <a:latin typeface="+mn-lt"/>
                <a:cs typeface="Arial" charset="0"/>
              </a:rPr>
              <a:t>management</a:t>
            </a:r>
          </a:p>
        </p:txBody>
      </p:sp>
      <p:sp>
        <p:nvSpPr>
          <p:cNvPr id="95" name="Auf der gleichen Seite des Rechtecks liegende Ecken abrunden 50"/>
          <p:cNvSpPr/>
          <p:nvPr/>
        </p:nvSpPr>
        <p:spPr bwMode="auto">
          <a:xfrm rot="16200000">
            <a:off x="4755053" y="109337"/>
            <a:ext cx="1652341" cy="8117235"/>
          </a:xfrm>
          <a:prstGeom prst="round2SameRect">
            <a:avLst>
              <a:gd name="adj1" fmla="val 10457"/>
              <a:gd name="adj2" fmla="val 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0" tIns="0" rIns="0" bIns="36000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1000" b="1" kern="0" dirty="0">
                <a:latin typeface="+mn-lt"/>
                <a:cs typeface="Arial" charset="0"/>
              </a:rPr>
              <a:t>Dokumentations-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1000" b="1" kern="0" dirty="0">
                <a:latin typeface="+mn-lt"/>
                <a:cs typeface="Arial" charset="0"/>
              </a:rPr>
              <a:t> vorgaben</a:t>
            </a:r>
          </a:p>
        </p:txBody>
      </p:sp>
      <p:sp>
        <p:nvSpPr>
          <p:cNvPr id="96" name="Auf der gleichen Seite des Rechtecks liegende Ecken abrunden 51"/>
          <p:cNvSpPr/>
          <p:nvPr/>
        </p:nvSpPr>
        <p:spPr bwMode="auto">
          <a:xfrm rot="16200000">
            <a:off x="4824140" y="1787382"/>
            <a:ext cx="1514167" cy="8117235"/>
          </a:xfrm>
          <a:prstGeom prst="round2SameRect">
            <a:avLst>
              <a:gd name="adj1" fmla="val 10457"/>
              <a:gd name="adj2" fmla="val 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0" tIns="0" rIns="0" bIns="36000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1000" b="1" kern="0" dirty="0">
                <a:latin typeface="+mn-lt"/>
                <a:cs typeface="Arial" charset="0"/>
              </a:rPr>
              <a:t>Konzepte / Referenzmodelle</a:t>
            </a:r>
          </a:p>
        </p:txBody>
      </p:sp>
      <p:sp>
        <p:nvSpPr>
          <p:cNvPr id="97" name="Rechteck 59">
            <a:hlinkClick r:id="rId4" highlightClick="1"/>
          </p:cNvPr>
          <p:cNvSpPr/>
          <p:nvPr/>
        </p:nvSpPr>
        <p:spPr bwMode="auto">
          <a:xfrm>
            <a:off x="2076706" y="4543688"/>
            <a:ext cx="7347110" cy="380872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36000" tIns="36000" rIns="36000" bIns="36000"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eCH-0138 </a:t>
            </a:r>
            <a:r>
              <a:rPr kumimoji="0" lang="de-CH" sz="10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Rahmenkonzept zur Beschreibung und Dokumentation von Aufgaben, Leistungen, Prozessen und Zugangsstrukturen der öffentlichen Verwaltung der Schweiz</a:t>
            </a:r>
          </a:p>
        </p:txBody>
      </p:sp>
      <p:sp>
        <p:nvSpPr>
          <p:cNvPr id="98" name="Textfeld 60"/>
          <p:cNvSpPr txBox="1"/>
          <p:nvPr/>
        </p:nvSpPr>
        <p:spPr>
          <a:xfrm>
            <a:off x="2380949" y="4314116"/>
            <a:ext cx="713386" cy="24198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72000" tIns="36000" rIns="36000" bIns="36000" rtlCol="0">
            <a:spAutoFit/>
          </a:bodyPr>
          <a:lstStyle>
            <a:defPPr>
              <a:defRPr lang="de-CH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kumimoji="0" sz="1000" b="1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r>
              <a:rPr lang="de-CH" sz="1100" b="0" dirty="0">
                <a:latin typeface="+mn-lt"/>
              </a:rPr>
              <a:t>Aufgaben</a:t>
            </a:r>
          </a:p>
        </p:txBody>
      </p:sp>
      <p:sp>
        <p:nvSpPr>
          <p:cNvPr id="99" name="Textfeld 61"/>
          <p:cNvSpPr txBox="1"/>
          <p:nvPr/>
        </p:nvSpPr>
        <p:spPr>
          <a:xfrm>
            <a:off x="3693324" y="4314116"/>
            <a:ext cx="799949" cy="24198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72000" tIns="36000" rIns="36000" bIns="36000" rtlCol="0">
            <a:spAutoFit/>
          </a:bodyPr>
          <a:lstStyle>
            <a:defPPr>
              <a:defRPr lang="de-CH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kumimoji="0" sz="1000" b="1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r>
              <a:rPr lang="de-CH" sz="1100" b="0" dirty="0">
                <a:latin typeface="+mn-lt"/>
              </a:rPr>
              <a:t>Leistungen</a:t>
            </a:r>
          </a:p>
        </p:txBody>
      </p:sp>
      <p:sp>
        <p:nvSpPr>
          <p:cNvPr id="100" name="Textfeld 62"/>
          <p:cNvSpPr txBox="1"/>
          <p:nvPr/>
        </p:nvSpPr>
        <p:spPr>
          <a:xfrm>
            <a:off x="5377133" y="4314116"/>
            <a:ext cx="697357" cy="24198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72000" tIns="36000" rIns="36000" bIns="36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CH" sz="11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Prozesse</a:t>
            </a:r>
          </a:p>
        </p:txBody>
      </p:sp>
      <p:sp>
        <p:nvSpPr>
          <p:cNvPr id="101" name="Textfeld 63"/>
          <p:cNvSpPr txBox="1"/>
          <p:nvPr/>
        </p:nvSpPr>
        <p:spPr>
          <a:xfrm>
            <a:off x="6823108" y="4314116"/>
            <a:ext cx="1176655" cy="24198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72000" tIns="36000" rIns="36000" bIns="36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de-CH" sz="1100" kern="0" dirty="0">
                <a:latin typeface="+mn-lt"/>
                <a:ea typeface="+mj-ea"/>
                <a:cs typeface="+mj-cs"/>
              </a:rPr>
              <a:t>Leistungszugang</a:t>
            </a:r>
          </a:p>
        </p:txBody>
      </p:sp>
      <p:sp>
        <p:nvSpPr>
          <p:cNvPr id="102" name="Textfeld 64"/>
          <p:cNvSpPr txBox="1"/>
          <p:nvPr/>
        </p:nvSpPr>
        <p:spPr>
          <a:xfrm>
            <a:off x="8402179" y="4314116"/>
            <a:ext cx="721402" cy="24198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72000" tIns="36000" rIns="36000" bIns="36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de-CH" sz="1100" kern="0" dirty="0">
                <a:latin typeface="+mn-lt"/>
                <a:ea typeface="+mj-ea"/>
                <a:cs typeface="+mj-cs"/>
              </a:rPr>
              <a:t>Behörden</a:t>
            </a:r>
          </a:p>
        </p:txBody>
      </p:sp>
      <p:sp>
        <p:nvSpPr>
          <p:cNvPr id="103" name="Auf der gleichen Seite des Rechtecks liegende Ecken abrunden 71"/>
          <p:cNvSpPr/>
          <p:nvPr/>
        </p:nvSpPr>
        <p:spPr bwMode="auto">
          <a:xfrm rot="16200000">
            <a:off x="5130539" y="-2339171"/>
            <a:ext cx="901376" cy="8117239"/>
          </a:xfrm>
          <a:prstGeom prst="round2SameRect">
            <a:avLst>
              <a:gd name="adj1" fmla="val 10457"/>
              <a:gd name="adj2" fmla="val 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0" tIns="0" rIns="0" bIns="36000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1000" b="1" kern="0" dirty="0">
                <a:latin typeface="+mn-lt"/>
                <a:cs typeface="Arial" charset="0"/>
              </a:rPr>
              <a:t>Referenz-Verzeichnisse</a:t>
            </a:r>
          </a:p>
        </p:txBody>
      </p:sp>
      <p:sp>
        <p:nvSpPr>
          <p:cNvPr id="104" name="Rechteck 72">
            <a:hlinkClick r:id="rId5" highlightClick="1"/>
          </p:cNvPr>
          <p:cNvSpPr/>
          <p:nvPr/>
        </p:nvSpPr>
        <p:spPr bwMode="auto">
          <a:xfrm>
            <a:off x="2076705" y="1346256"/>
            <a:ext cx="1321872" cy="748553"/>
          </a:xfrm>
          <a:prstGeom prst="rect">
            <a:avLst/>
          </a:prstGeom>
          <a:solidFill>
            <a:srgbClr val="FFFFFF">
              <a:alpha val="80000"/>
            </a:srgbClr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18000" tIns="36000" rIns="18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eCH-0145 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charset="0"/>
              </a:rPr>
              <a:t>Aufgabenlandkarte der öffentlichen Verwaltung der Schweiz</a:t>
            </a:r>
          </a:p>
        </p:txBody>
      </p:sp>
      <p:sp>
        <p:nvSpPr>
          <p:cNvPr id="105" name="Rechteck 74">
            <a:hlinkClick r:id="rId6" highlightClick="1"/>
          </p:cNvPr>
          <p:cNvSpPr/>
          <p:nvPr/>
        </p:nvSpPr>
        <p:spPr bwMode="auto">
          <a:xfrm>
            <a:off x="6750499" y="1346256"/>
            <a:ext cx="2313278" cy="748553"/>
          </a:xfrm>
          <a:prstGeom prst="rect">
            <a:avLst/>
          </a:prstGeom>
          <a:solidFill>
            <a:srgbClr val="FFFFFF">
              <a:alpha val="80000"/>
            </a:srgbClr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18000" tIns="36000" rIns="18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eCH-0049 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Themenkataloge zur Gliederung des Leistungsangebots der öffentlichen Verwaltung der Schweiz</a:t>
            </a:r>
          </a:p>
        </p:txBody>
      </p:sp>
      <p:sp>
        <p:nvSpPr>
          <p:cNvPr id="106" name="Rechteck 75">
            <a:hlinkClick r:id="rId7" highlightClick="1"/>
          </p:cNvPr>
          <p:cNvSpPr/>
          <p:nvPr/>
        </p:nvSpPr>
        <p:spPr bwMode="auto">
          <a:xfrm>
            <a:off x="4876391" y="1347860"/>
            <a:ext cx="1698840" cy="746948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18000" tIns="36000" rIns="18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eCH-0204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/>
            </a:r>
            <a:b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</a:b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eCH-Prozessplattform</a:t>
            </a:r>
            <a:r>
              <a:rPr kumimoji="0" lang="de-CH" sz="85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/>
            </a:r>
            <a:br>
              <a:rPr kumimoji="0" lang="de-CH" sz="85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</a:b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  <a:hlinkClick r:id="rId7"/>
              </a:rPr>
              <a:t>www.ech-bpm.ch</a:t>
            </a:r>
            <a:r>
              <a:rPr kumimoji="0" lang="de-CH" sz="85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 </a:t>
            </a:r>
            <a:endParaRPr kumimoji="0" lang="de-CH" sz="85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 charset="0"/>
            </a:endParaRPr>
          </a:p>
        </p:txBody>
      </p:sp>
      <p:sp>
        <p:nvSpPr>
          <p:cNvPr id="107" name="Auf der gleichen Seite des Rechtecks liegende Ecken abrunden 76"/>
          <p:cNvSpPr/>
          <p:nvPr/>
        </p:nvSpPr>
        <p:spPr bwMode="auto">
          <a:xfrm rot="16200000">
            <a:off x="5101982" y="-1302505"/>
            <a:ext cx="958483" cy="8117235"/>
          </a:xfrm>
          <a:prstGeom prst="round2SameRect">
            <a:avLst>
              <a:gd name="adj1" fmla="val 10457"/>
              <a:gd name="adj2" fmla="val 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0" tIns="0" rIns="0" bIns="36000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1000" b="1" kern="0" dirty="0">
                <a:latin typeface="+mn-lt"/>
                <a:cs typeface="Arial" charset="0"/>
              </a:rPr>
              <a:t>Umsetzungs-hilfen</a:t>
            </a:r>
          </a:p>
        </p:txBody>
      </p:sp>
      <p:sp>
        <p:nvSpPr>
          <p:cNvPr id="108" name="Rechteck 77">
            <a:hlinkClick r:id="rId8" highlightClick="1"/>
          </p:cNvPr>
          <p:cNvSpPr/>
          <p:nvPr/>
        </p:nvSpPr>
        <p:spPr bwMode="auto">
          <a:xfrm>
            <a:off x="4876391" y="2310620"/>
            <a:ext cx="1698840" cy="448534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18000" tIns="36000" rIns="18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eCH-0143 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Organisationshandbuch Prozessmanagement</a:t>
            </a:r>
          </a:p>
        </p:txBody>
      </p:sp>
      <p:sp>
        <p:nvSpPr>
          <p:cNvPr id="110" name="Rechteck 80">
            <a:hlinkClick r:id="rId9" highlightClick="1"/>
          </p:cNvPr>
          <p:cNvSpPr/>
          <p:nvPr/>
        </p:nvSpPr>
        <p:spPr bwMode="auto">
          <a:xfrm>
            <a:off x="6750499" y="2462800"/>
            <a:ext cx="1698840" cy="530284"/>
          </a:xfrm>
          <a:prstGeom prst="rect">
            <a:avLst/>
          </a:prstGeom>
          <a:solidFill>
            <a:srgbClr val="FFFFFF">
              <a:alpha val="80000"/>
            </a:srgbClr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18000" tIns="36000" rIns="18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eCH-0142 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Handbuch zur Optimierung des Zugangs zu öffentlichen Leistungen auf Behördenportalen</a:t>
            </a:r>
          </a:p>
        </p:txBody>
      </p:sp>
      <p:sp>
        <p:nvSpPr>
          <p:cNvPr id="111" name="Rechteck 65">
            <a:hlinkClick r:id="rId10" highlightClick="1"/>
          </p:cNvPr>
          <p:cNvSpPr/>
          <p:nvPr/>
        </p:nvSpPr>
        <p:spPr bwMode="auto">
          <a:xfrm>
            <a:off x="2076706" y="3386248"/>
            <a:ext cx="1321872" cy="934017"/>
          </a:xfrm>
          <a:prstGeom prst="rect">
            <a:avLst/>
          </a:prstGeom>
          <a:solidFill>
            <a:srgbClr val="FFFFFF">
              <a:alpha val="80000"/>
            </a:srgbClr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eCH-0139 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charset="0"/>
              </a:rPr>
              <a:t>Vorgaben zur Beschreibung von Aufgaben und Aufgabengliederungen</a:t>
            </a:r>
          </a:p>
        </p:txBody>
      </p:sp>
      <p:sp>
        <p:nvSpPr>
          <p:cNvPr id="113" name="Rechteck 68">
            <a:hlinkClick r:id="rId11" highlightClick="1"/>
          </p:cNvPr>
          <p:cNvSpPr/>
          <p:nvPr/>
        </p:nvSpPr>
        <p:spPr bwMode="auto">
          <a:xfrm>
            <a:off x="6750499" y="3386248"/>
            <a:ext cx="1321872" cy="934017"/>
          </a:xfrm>
          <a:prstGeom prst="rect">
            <a:avLst/>
          </a:prstGeom>
          <a:solidFill>
            <a:srgbClr val="FFFFFF">
              <a:alpha val="80000"/>
            </a:srgbClr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eCH-0141 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Vorgaben zur Beschreibung und Gliederung des Leistungsangebots</a:t>
            </a:r>
          </a:p>
        </p:txBody>
      </p:sp>
      <p:sp>
        <p:nvSpPr>
          <p:cNvPr id="114" name="Rechteck 69">
            <a:hlinkClick r:id="rId12" highlightClick="1"/>
          </p:cNvPr>
          <p:cNvSpPr/>
          <p:nvPr/>
        </p:nvSpPr>
        <p:spPr bwMode="auto">
          <a:xfrm>
            <a:off x="8101944" y="3836886"/>
            <a:ext cx="1321872" cy="483378"/>
          </a:xfrm>
          <a:prstGeom prst="rect">
            <a:avLst/>
          </a:prstGeom>
          <a:solidFill>
            <a:srgbClr val="FFFFFF">
              <a:alpha val="80000"/>
            </a:srgbClr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eCH-0088 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Beschreibungsvorgaben für</a:t>
            </a:r>
            <a:r>
              <a:rPr kumimoji="0" lang="de-CH" sz="85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 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Behördengänge</a:t>
            </a:r>
          </a:p>
        </p:txBody>
      </p:sp>
      <p:sp>
        <p:nvSpPr>
          <p:cNvPr id="116" name="Rechteck 83">
            <a:hlinkClick r:id="rId13" highlightClick="1"/>
          </p:cNvPr>
          <p:cNvSpPr/>
          <p:nvPr/>
        </p:nvSpPr>
        <p:spPr bwMode="auto">
          <a:xfrm>
            <a:off x="8105162" y="3385760"/>
            <a:ext cx="1318655" cy="413293"/>
          </a:xfrm>
          <a:prstGeom prst="rect">
            <a:avLst/>
          </a:prstGeom>
          <a:solidFill>
            <a:srgbClr val="FFFFFF">
              <a:alpha val="80000"/>
            </a:srgbClr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18000" tIns="36000" rIns="18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eCH-0186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 Beschrei-</a:t>
            </a:r>
            <a:r>
              <a:rPr kumimoji="0" lang="de-CH" sz="85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bungsvorgaben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 für Behörden</a:t>
            </a:r>
          </a:p>
        </p:txBody>
      </p:sp>
      <p:sp>
        <p:nvSpPr>
          <p:cNvPr id="117" name="Rechteck 42"/>
          <p:cNvSpPr/>
          <p:nvPr/>
        </p:nvSpPr>
        <p:spPr>
          <a:xfrm>
            <a:off x="6647581" y="764704"/>
            <a:ext cx="2750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100" b="1" kern="0" dirty="0">
                <a:solidFill>
                  <a:srgbClr val="000000"/>
                </a:solidFill>
                <a:latin typeface="+mn-lt"/>
                <a:cs typeface="Arial" charset="0"/>
              </a:rPr>
              <a:t>Vertrieb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100" i="1" kern="0" dirty="0">
                <a:solidFill>
                  <a:srgbClr val="000000"/>
                </a:solidFill>
                <a:latin typeface="+mn-lt"/>
                <a:cs typeface="Arial" charset="0"/>
              </a:rPr>
              <a:t>vernetzte Vertriebsstrukturen</a:t>
            </a:r>
          </a:p>
        </p:txBody>
      </p:sp>
      <p:sp>
        <p:nvSpPr>
          <p:cNvPr id="118" name="Rechteck 52">
            <a:hlinkClick r:id="rId14" highlightClick="1"/>
          </p:cNvPr>
          <p:cNvSpPr/>
          <p:nvPr/>
        </p:nvSpPr>
        <p:spPr bwMode="auto">
          <a:xfrm>
            <a:off x="2076705" y="6285826"/>
            <a:ext cx="7321779" cy="271108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eCH-0126 </a:t>
            </a:r>
            <a:r>
              <a:rPr kumimoji="0" lang="de-CH" sz="10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Rahmenkonzept „Vernetzte Verwaltung Schweiz“</a:t>
            </a:r>
          </a:p>
        </p:txBody>
      </p:sp>
      <p:sp>
        <p:nvSpPr>
          <p:cNvPr id="119" name="Rechteck 53">
            <a:hlinkClick r:id="rId15" highlightClick="1"/>
          </p:cNvPr>
          <p:cNvSpPr/>
          <p:nvPr/>
        </p:nvSpPr>
        <p:spPr bwMode="auto">
          <a:xfrm>
            <a:off x="2076705" y="5489228"/>
            <a:ext cx="7322738" cy="766445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eCH-0176 </a:t>
            </a:r>
            <a:r>
              <a:rPr kumimoji="0" lang="de-CH" sz="10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Referenzmodelle für eine „Vernetzte Verwaltung Schweiz“</a:t>
            </a:r>
          </a:p>
        </p:txBody>
      </p:sp>
      <p:sp>
        <p:nvSpPr>
          <p:cNvPr id="120" name="Rechteck 54"/>
          <p:cNvSpPr/>
          <p:nvPr/>
        </p:nvSpPr>
        <p:spPr bwMode="auto">
          <a:xfrm>
            <a:off x="2166845" y="5687316"/>
            <a:ext cx="2580536" cy="240340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lg" len="lg"/>
            <a:tailEnd type="none" w="lg" len="lg"/>
          </a:ln>
          <a:effectLst/>
        </p:spPr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800" kern="0" dirty="0">
                <a:solidFill>
                  <a:srgbClr val="000000"/>
                </a:solidFill>
                <a:latin typeface="+mn-lt"/>
                <a:cs typeface="Arial" charset="0"/>
              </a:rPr>
              <a:t>Das föderale Kooperationsmodell</a:t>
            </a:r>
          </a:p>
        </p:txBody>
      </p:sp>
      <p:sp>
        <p:nvSpPr>
          <p:cNvPr id="121" name="Rechteck 55"/>
          <p:cNvSpPr/>
          <p:nvPr/>
        </p:nvSpPr>
        <p:spPr bwMode="auto">
          <a:xfrm>
            <a:off x="4870977" y="5687316"/>
            <a:ext cx="1640069" cy="240340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lg" len="lg"/>
            <a:tailEnd type="none" w="lg" len="lg"/>
          </a:ln>
          <a:effectLst/>
        </p:spPr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800" kern="0" dirty="0">
                <a:solidFill>
                  <a:srgbClr val="000000"/>
                </a:solidFill>
                <a:latin typeface="+mn-lt"/>
                <a:cs typeface="Arial" charset="0"/>
              </a:rPr>
              <a:t>Das Konzept der Prozessmodularisierung</a:t>
            </a:r>
          </a:p>
        </p:txBody>
      </p:sp>
      <p:sp>
        <p:nvSpPr>
          <p:cNvPr id="122" name="Rechteck 56"/>
          <p:cNvSpPr/>
          <p:nvPr/>
        </p:nvSpPr>
        <p:spPr bwMode="auto">
          <a:xfrm>
            <a:off x="2166845" y="5957729"/>
            <a:ext cx="2580536" cy="240340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lg" len="lg"/>
            <a:tailEnd type="none" w="lg" len="lg"/>
          </a:ln>
          <a:effectLst/>
        </p:spPr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800" kern="0" dirty="0">
                <a:solidFill>
                  <a:srgbClr val="000000"/>
                </a:solidFill>
                <a:latin typeface="+mn-lt"/>
                <a:cs typeface="Arial" charset="0"/>
              </a:rPr>
              <a:t>Das Konzept der Leistungsarchitektur(en)</a:t>
            </a:r>
          </a:p>
        </p:txBody>
      </p:sp>
      <p:sp>
        <p:nvSpPr>
          <p:cNvPr id="123" name="Rechteck 57"/>
          <p:cNvSpPr/>
          <p:nvPr/>
        </p:nvSpPr>
        <p:spPr bwMode="auto">
          <a:xfrm>
            <a:off x="4870977" y="5957729"/>
            <a:ext cx="1640069" cy="240340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lg" len="lg"/>
            <a:tailEnd type="none" w="lg" len="lg"/>
          </a:ln>
          <a:effectLst/>
        </p:spPr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800" kern="0" dirty="0">
                <a:solidFill>
                  <a:srgbClr val="000000"/>
                </a:solidFill>
                <a:latin typeface="+mn-lt"/>
                <a:cs typeface="Arial" charset="0"/>
              </a:rPr>
              <a:t>Das Konzept der Prozessoperationalisierung</a:t>
            </a:r>
          </a:p>
        </p:txBody>
      </p:sp>
      <p:sp>
        <p:nvSpPr>
          <p:cNvPr id="124" name="Rechteck 58"/>
          <p:cNvSpPr/>
          <p:nvPr/>
        </p:nvSpPr>
        <p:spPr bwMode="auto">
          <a:xfrm>
            <a:off x="6669450" y="5687316"/>
            <a:ext cx="2558182" cy="240340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lg" len="lg"/>
            <a:tailEnd type="none" w="lg" len="lg"/>
          </a:ln>
          <a:effectLst/>
        </p:spPr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800" kern="0" dirty="0">
                <a:solidFill>
                  <a:srgbClr val="000000"/>
                </a:solidFill>
                <a:latin typeface="+mn-lt"/>
                <a:cs typeface="Arial" charset="0"/>
              </a:rPr>
              <a:t>Vertrieb öffentlicher Leistungen</a:t>
            </a:r>
          </a:p>
        </p:txBody>
      </p:sp>
      <p:sp>
        <p:nvSpPr>
          <p:cNvPr id="125" name="Rechteck 84">
            <a:hlinkClick r:id="rId14" highlightClick="1"/>
          </p:cNvPr>
          <p:cNvSpPr/>
          <p:nvPr/>
        </p:nvSpPr>
        <p:spPr bwMode="auto">
          <a:xfrm>
            <a:off x="2079001" y="5167105"/>
            <a:ext cx="7319484" cy="271108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72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kern="0" dirty="0">
                <a:solidFill>
                  <a:srgbClr val="C00000"/>
                </a:solidFill>
                <a:latin typeface="+mn-lt"/>
                <a:cs typeface="Arial" charset="0"/>
              </a:rPr>
              <a:t>eCH-0177 </a:t>
            </a:r>
            <a:r>
              <a:rPr lang="de-CH" sz="1000" kern="0" dirty="0">
                <a:solidFill>
                  <a:srgbClr val="000000"/>
                </a:solidFill>
                <a:latin typeface="+mn-lt"/>
                <a:cs typeface="Arial" charset="0"/>
              </a:rPr>
              <a:t>Informationsmodell zur Geschäftsabwicklung in einer „Vernetzten Verwaltung Schweiz “</a:t>
            </a:r>
          </a:p>
        </p:txBody>
      </p:sp>
      <p:sp>
        <p:nvSpPr>
          <p:cNvPr id="126" name="Rechteck 73">
            <a:hlinkClick r:id="rId16" highlightClick="1"/>
          </p:cNvPr>
          <p:cNvSpPr/>
          <p:nvPr/>
        </p:nvSpPr>
        <p:spPr bwMode="auto">
          <a:xfrm>
            <a:off x="3427723" y="1346256"/>
            <a:ext cx="1321872" cy="748553"/>
          </a:xfrm>
          <a:prstGeom prst="rect">
            <a:avLst/>
          </a:prstGeom>
          <a:solidFill>
            <a:srgbClr val="FFFFFF">
              <a:alpha val="80000"/>
            </a:srgbClr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18000" tIns="36000" rIns="18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eCH-0070 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charset="0"/>
              </a:rPr>
              <a:t>Inventar der Leistungen der öffentlichen Verwaltung der Schweiz</a:t>
            </a:r>
          </a:p>
        </p:txBody>
      </p:sp>
      <p:sp>
        <p:nvSpPr>
          <p:cNvPr id="127" name="Rechteck 66">
            <a:hlinkClick r:id="rId17" highlightClick="1"/>
          </p:cNvPr>
          <p:cNvSpPr/>
          <p:nvPr/>
        </p:nvSpPr>
        <p:spPr bwMode="auto">
          <a:xfrm>
            <a:off x="3432362" y="3386248"/>
            <a:ext cx="1321872" cy="934017"/>
          </a:xfrm>
          <a:prstGeom prst="rect">
            <a:avLst/>
          </a:prstGeom>
          <a:solidFill>
            <a:srgbClr val="FFFFFF">
              <a:alpha val="80000"/>
            </a:srgbClr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eCH-0073 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charset="0"/>
              </a:rPr>
              <a:t>Vorgaben zur Beschreibung von Leistungen</a:t>
            </a:r>
          </a:p>
        </p:txBody>
      </p:sp>
      <p:sp>
        <p:nvSpPr>
          <p:cNvPr id="128" name="Rechteck 67">
            <a:hlinkClick r:id="rId18" highlightClick="1"/>
          </p:cNvPr>
          <p:cNvSpPr/>
          <p:nvPr/>
        </p:nvSpPr>
        <p:spPr bwMode="auto">
          <a:xfrm>
            <a:off x="4876391" y="3869489"/>
            <a:ext cx="1698840" cy="450638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72706D">
                <a:lumMod val="50000"/>
                <a:lumOff val="50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 charset="0"/>
              </a:rPr>
              <a:t>eCH-0140 </a:t>
            </a:r>
            <a:r>
              <a:rPr kumimoji="0" lang="de-CH" sz="85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Vorgaben zur Beschreibung und Darstellung von Prozessen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876391" y="2822840"/>
            <a:ext cx="1698840" cy="1014046"/>
            <a:chOff x="4876391" y="2822840"/>
            <a:chExt cx="1698840" cy="1014046"/>
          </a:xfrm>
        </p:grpSpPr>
        <p:sp>
          <p:nvSpPr>
            <p:cNvPr id="109" name="Rechteck 79">
              <a:hlinkClick r:id="rId19" highlightClick="1"/>
            </p:cNvPr>
            <p:cNvSpPr/>
            <p:nvPr/>
          </p:nvSpPr>
          <p:spPr bwMode="auto">
            <a:xfrm>
              <a:off x="4876391" y="2822840"/>
              <a:ext cx="1698840" cy="350373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solidFill>
                <a:srgbClr val="72706D">
                  <a:lumMod val="50000"/>
                  <a:lumOff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 lIns="18000" tIns="36000" rIns="1800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85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cs typeface="Arial" charset="0"/>
                </a:rPr>
                <a:t>eCH-0074 </a:t>
              </a:r>
              <a:r>
                <a:rPr kumimoji="0" lang="de-CH" sz="85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Arial" charset="0"/>
                </a:rPr>
                <a:t>Geschäftsprozesse grafisch darstellen (BPMN)</a:t>
              </a:r>
            </a:p>
          </p:txBody>
        </p:sp>
        <p:sp>
          <p:nvSpPr>
            <p:cNvPr id="115" name="Rechteck 70">
              <a:hlinkClick r:id="rId20" highlightClick="1"/>
            </p:cNvPr>
            <p:cNvSpPr/>
            <p:nvPr/>
          </p:nvSpPr>
          <p:spPr bwMode="auto">
            <a:xfrm>
              <a:off x="4876391" y="3386248"/>
              <a:ext cx="1698840" cy="450638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solidFill>
                <a:srgbClr val="72706D">
                  <a:lumMod val="50000"/>
                  <a:lumOff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85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cs typeface="Arial" charset="0"/>
                </a:rPr>
                <a:t>eCH-0158 </a:t>
              </a:r>
              <a:r>
                <a:rPr kumimoji="0" lang="de-CH" sz="85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Arial" charset="0"/>
                </a:rPr>
                <a:t>BPMN-Modellierungskonventionen für die öffentliche Verwaltung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8687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hteck 46"/>
          <p:cNvSpPr/>
          <p:nvPr/>
        </p:nvSpPr>
        <p:spPr>
          <a:xfrm>
            <a:off x="136071" y="226786"/>
            <a:ext cx="11956143" cy="1750785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TextBox 43"/>
          <p:cNvSpPr txBox="1"/>
          <p:nvPr/>
        </p:nvSpPr>
        <p:spPr>
          <a:xfrm rot="16200000">
            <a:off x="-569818" y="860102"/>
            <a:ext cx="1739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r"/>
            <a:r>
              <a:rPr lang="de-CH" sz="2000" dirty="0"/>
              <a:t>-</a:t>
            </a:r>
            <a:r>
              <a:rPr lang="de-CH" sz="2000" dirty="0">
                <a:solidFill>
                  <a:schemeClr val="tx1"/>
                </a:solidFill>
              </a:rPr>
              <a:t>Vorgaben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-1441582" y="4634500"/>
            <a:ext cx="3518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ctr"/>
            <a:r>
              <a:rPr lang="de-CH" sz="2000" dirty="0" err="1">
                <a:solidFill>
                  <a:schemeClr val="accent1">
                    <a:lumMod val="50000"/>
                  </a:schemeClr>
                </a:solidFill>
              </a:rPr>
              <a:t>Uterstützung</a:t>
            </a:r>
            <a:r>
              <a:rPr lang="de-CH" sz="2000" dirty="0">
                <a:solidFill>
                  <a:schemeClr val="accent1">
                    <a:lumMod val="50000"/>
                  </a:schemeClr>
                </a:solidFill>
              </a:rPr>
              <a:t> Stadt Grenchen</a:t>
            </a:r>
          </a:p>
        </p:txBody>
      </p:sp>
      <p:pic>
        <p:nvPicPr>
          <p:cNvPr id="45" name="Bild 44" descr="wappen grenche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" y="2276929"/>
            <a:ext cx="480785" cy="538480"/>
          </a:xfrm>
          <a:prstGeom prst="rect">
            <a:avLst/>
          </a:prstGeom>
        </p:spPr>
      </p:pic>
      <p:sp>
        <p:nvSpPr>
          <p:cNvPr id="49" name="Rechteck 48"/>
          <p:cNvSpPr/>
          <p:nvPr/>
        </p:nvSpPr>
        <p:spPr>
          <a:xfrm>
            <a:off x="152400" y="2213429"/>
            <a:ext cx="11957957" cy="4435929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0" name="Bild 49"/>
          <p:cNvPicPr>
            <a:picLocks noChangeAspect="1"/>
          </p:cNvPicPr>
          <p:nvPr/>
        </p:nvPicPr>
        <p:blipFill rotWithShape="1">
          <a:blip r:embed="rId5"/>
          <a:srcRect l="26456" t="35277" r="3432" b="21953"/>
          <a:stretch/>
        </p:blipFill>
        <p:spPr>
          <a:xfrm rot="16200000">
            <a:off x="25485" y="1514228"/>
            <a:ext cx="574962" cy="263072"/>
          </a:xfrm>
          <a:prstGeom prst="rect">
            <a:avLst/>
          </a:prstGeom>
        </p:spPr>
      </p:pic>
      <p:sp>
        <p:nvSpPr>
          <p:cNvPr id="32" name="TextBox 20"/>
          <p:cNvSpPr txBox="1"/>
          <p:nvPr/>
        </p:nvSpPr>
        <p:spPr>
          <a:xfrm>
            <a:off x="793951" y="454571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chemeClr val="accent1">
                    <a:lumMod val="50000"/>
                  </a:schemeClr>
                </a:solidFill>
                <a:hlinkClick r:id="rId6"/>
              </a:rPr>
              <a:t>eCH-0074: Geschäftsprozesse grafisch darstellen (BPMN)</a:t>
            </a:r>
            <a:endParaRPr lang="de-CH" sz="1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e-CH" sz="1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CH" sz="1200" dirty="0">
                <a:solidFill>
                  <a:schemeClr val="accent1">
                    <a:lumMod val="50000"/>
                  </a:schemeClr>
                </a:solidFill>
                <a:hlinkClick r:id="rId7"/>
              </a:rPr>
              <a:t>eCH-0158: BPMN-Modellierungskonventionen für die öffentliche Verwaltung</a:t>
            </a:r>
            <a:endParaRPr lang="de-CH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3" name="Picture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134" y="3086356"/>
            <a:ext cx="2542032" cy="1835326"/>
          </a:xfrm>
          <a:prstGeom prst="rect">
            <a:avLst/>
          </a:prstGeom>
        </p:spPr>
      </p:pic>
      <p:sp>
        <p:nvSpPr>
          <p:cNvPr id="34" name="TextBox 38"/>
          <p:cNvSpPr txBox="1"/>
          <p:nvPr/>
        </p:nvSpPr>
        <p:spPr>
          <a:xfrm>
            <a:off x="1060243" y="2543419"/>
            <a:ext cx="200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/>
              <a:t>Prozess</a:t>
            </a:r>
          </a:p>
        </p:txBody>
      </p:sp>
      <p:sp>
        <p:nvSpPr>
          <p:cNvPr id="35" name="TextBox 23"/>
          <p:cNvSpPr txBox="1"/>
          <p:nvPr/>
        </p:nvSpPr>
        <p:spPr>
          <a:xfrm>
            <a:off x="4159345" y="3086356"/>
            <a:ext cx="6665976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Die Stadt Grenchen dokumentiert ihre Prozesse in BPMN:</a:t>
            </a:r>
          </a:p>
        </p:txBody>
      </p:sp>
      <p:grpSp>
        <p:nvGrpSpPr>
          <p:cNvPr id="36" name="Group 14"/>
          <p:cNvGrpSpPr/>
          <p:nvPr/>
        </p:nvGrpSpPr>
        <p:grpSpPr>
          <a:xfrm>
            <a:off x="1122160" y="3957892"/>
            <a:ext cx="2362901" cy="2318215"/>
            <a:chOff x="1122160" y="3957892"/>
            <a:chExt cx="2362901" cy="2318215"/>
          </a:xfrm>
        </p:grpSpPr>
        <p:pic>
          <p:nvPicPr>
            <p:cNvPr id="41" name="Picture 2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2642401" y="5042163"/>
              <a:ext cx="830742" cy="599789"/>
            </a:xfrm>
            <a:prstGeom prst="rect">
              <a:avLst/>
            </a:prstGeom>
          </p:spPr>
        </p:pic>
        <p:pic>
          <p:nvPicPr>
            <p:cNvPr id="42" name="Picture 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2654319" y="5676318"/>
              <a:ext cx="830742" cy="599789"/>
            </a:xfrm>
            <a:prstGeom prst="rect">
              <a:avLst/>
            </a:prstGeom>
          </p:spPr>
        </p:pic>
        <p:cxnSp>
          <p:nvCxnSpPr>
            <p:cNvPr id="43" name="Elbow Connector 5"/>
            <p:cNvCxnSpPr/>
            <p:nvPr/>
          </p:nvCxnSpPr>
          <p:spPr>
            <a:xfrm rot="16200000" flipH="1">
              <a:off x="2196863" y="4940970"/>
              <a:ext cx="420376" cy="381801"/>
            </a:xfrm>
            <a:prstGeom prst="bentConnector2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lbow Connector 7"/>
            <p:cNvCxnSpPr/>
            <p:nvPr/>
          </p:nvCxnSpPr>
          <p:spPr>
            <a:xfrm rot="16200000" flipH="1">
              <a:off x="1403057" y="4769400"/>
              <a:ext cx="2018321" cy="395306"/>
            </a:xfrm>
            <a:prstGeom prst="bentConnector2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28"/>
            <p:cNvSpPr txBox="1"/>
            <p:nvPr/>
          </p:nvSpPr>
          <p:spPr>
            <a:xfrm>
              <a:off x="1122160" y="5407300"/>
              <a:ext cx="2009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b="1" dirty="0"/>
                <a:t>Unterprozess/e</a:t>
              </a:r>
            </a:p>
          </p:txBody>
        </p:sp>
      </p:grpSp>
      <p:sp>
        <p:nvSpPr>
          <p:cNvPr id="52" name="TextBox 29"/>
          <p:cNvSpPr txBox="1"/>
          <p:nvPr/>
        </p:nvSpPr>
        <p:spPr>
          <a:xfrm>
            <a:off x="4216400" y="3971971"/>
            <a:ext cx="6665976" cy="307777"/>
          </a:xfrm>
          <a:prstGeom prst="rect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b="1" dirty="0"/>
              <a:t>Zugehörige Dokumente </a:t>
            </a:r>
            <a:r>
              <a:rPr lang="de-CH" sz="1400" dirty="0"/>
              <a:t>dienen zur Abwicklung des Prozesses (z. B. als Vorlagen).</a:t>
            </a:r>
          </a:p>
        </p:txBody>
      </p:sp>
      <p:sp>
        <p:nvSpPr>
          <p:cNvPr id="53" name="TextBox 30"/>
          <p:cNvSpPr txBox="1"/>
          <p:nvPr/>
        </p:nvSpPr>
        <p:spPr>
          <a:xfrm>
            <a:off x="4228687" y="4421106"/>
            <a:ext cx="6665976" cy="738664"/>
          </a:xfrm>
          <a:prstGeom prst="rect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b="1" dirty="0"/>
              <a:t>Wichtige Dokumente </a:t>
            </a:r>
            <a:r>
              <a:rPr lang="de-CH" sz="1400" dirty="0"/>
              <a:t>vermitteln weiterführende Informationen zum Prozess (</a:t>
            </a:r>
            <a:r>
              <a:rPr lang="de-CH" sz="1400" dirty="0" err="1"/>
              <a:t>bsp.</a:t>
            </a:r>
            <a:r>
              <a:rPr lang="de-CH" sz="1400" dirty="0"/>
              <a:t> Rollenbeschreibungen) oder rechtliche Grundlagen und werden direkt unter dem Prozessdiagramm angezeigt.</a:t>
            </a:r>
          </a:p>
        </p:txBody>
      </p:sp>
      <p:cxnSp>
        <p:nvCxnSpPr>
          <p:cNvPr id="54" name="Straight Arrow Connector 10"/>
          <p:cNvCxnSpPr>
            <a:stCxn id="52" idx="1"/>
            <a:endCxn id="4" idx="6"/>
          </p:cNvCxnSpPr>
          <p:nvPr/>
        </p:nvCxnSpPr>
        <p:spPr>
          <a:xfrm flipH="1" flipV="1">
            <a:off x="3409469" y="4050440"/>
            <a:ext cx="806931" cy="754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7561675" y="5159770"/>
            <a:ext cx="3332988" cy="1460486"/>
            <a:chOff x="7561675" y="5159770"/>
            <a:chExt cx="3332988" cy="1460486"/>
          </a:xfrm>
        </p:grpSpPr>
        <p:pic>
          <p:nvPicPr>
            <p:cNvPr id="55" name="Picture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23664" y="5199882"/>
              <a:ext cx="2470999" cy="1420374"/>
            </a:xfrm>
            <a:prstGeom prst="rect">
              <a:avLst/>
            </a:prstGeom>
          </p:spPr>
        </p:pic>
        <p:cxnSp>
          <p:nvCxnSpPr>
            <p:cNvPr id="56" name="Straight Arrow Connector 13"/>
            <p:cNvCxnSpPr>
              <a:stCxn id="53" idx="2"/>
            </p:cNvCxnSpPr>
            <p:nvPr/>
          </p:nvCxnSpPr>
          <p:spPr>
            <a:xfrm>
              <a:off x="7561675" y="5159770"/>
              <a:ext cx="896525" cy="117105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Bild 56" descr="wappen grenche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1" y="2429329"/>
            <a:ext cx="480785" cy="53848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74704" y="3844485"/>
            <a:ext cx="434765" cy="4119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Box 23"/>
          <p:cNvSpPr txBox="1"/>
          <p:nvPr/>
        </p:nvSpPr>
        <p:spPr>
          <a:xfrm>
            <a:off x="4216400" y="3445203"/>
            <a:ext cx="6883287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Zu jedem Prozess lassen sich Dokumente unterschiedlicher Zweckbestimmung ausweisen: </a:t>
            </a:r>
          </a:p>
        </p:txBody>
      </p:sp>
      <p:sp>
        <p:nvSpPr>
          <p:cNvPr id="28" name="TextBox 30"/>
          <p:cNvSpPr txBox="1"/>
          <p:nvPr/>
        </p:nvSpPr>
        <p:spPr>
          <a:xfrm>
            <a:off x="4216400" y="5525611"/>
            <a:ext cx="3219815" cy="738664"/>
          </a:xfrm>
          <a:prstGeom prst="rect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Ein Pluszeichen am unteren Rand eines Aktivitäts-Symbols zeigt die Unterprozesse an.</a:t>
            </a:r>
          </a:p>
        </p:txBody>
      </p:sp>
      <p:sp>
        <p:nvSpPr>
          <p:cNvPr id="37" name="Oval 36"/>
          <p:cNvSpPr/>
          <p:nvPr/>
        </p:nvSpPr>
        <p:spPr>
          <a:xfrm>
            <a:off x="1998767" y="3716288"/>
            <a:ext cx="434765" cy="4119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638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2" grpId="0" animBg="1"/>
      <p:bldP spid="53" grpId="0" animBg="1"/>
      <p:bldP spid="4" grpId="0" animBg="1"/>
      <p:bldP spid="27" grpId="0"/>
      <p:bldP spid="28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0024" y="1297215"/>
            <a:ext cx="11491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/>
              <a:t>Geschäftsdokumentation strukturieren und dokumentieren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2471" y="2594145"/>
            <a:ext cx="7402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Teil 1 – Einführung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2471" y="3745348"/>
            <a:ext cx="1061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Teil 2 – Umsetzung am Beispiel der Städte Grenchen und Luzern</a:t>
            </a:r>
          </a:p>
        </p:txBody>
      </p:sp>
      <p:pic>
        <p:nvPicPr>
          <p:cNvPr id="9" name="Bild 9"/>
          <p:cNvPicPr>
            <a:picLocks noChangeAspect="1"/>
          </p:cNvPicPr>
          <p:nvPr/>
        </p:nvPicPr>
        <p:blipFill rotWithShape="1">
          <a:blip r:embed="rId4"/>
          <a:srcRect l="26456" t="35277" r="3432" b="21953"/>
          <a:stretch/>
        </p:blipFill>
        <p:spPr>
          <a:xfrm>
            <a:off x="273859" y="57152"/>
            <a:ext cx="792336" cy="348283"/>
          </a:xfrm>
          <a:prstGeom prst="rect">
            <a:avLst/>
          </a:prstGeom>
        </p:spPr>
      </p:pic>
      <p:sp>
        <p:nvSpPr>
          <p:cNvPr id="10" name="TextBox 3"/>
          <p:cNvSpPr txBox="1"/>
          <p:nvPr/>
        </p:nvSpPr>
        <p:spPr>
          <a:xfrm>
            <a:off x="1578430" y="0"/>
            <a:ext cx="7756070" cy="369332"/>
          </a:xfrm>
          <a:prstGeom prst="rect">
            <a:avLst/>
          </a:prstGeom>
          <a:solidFill>
            <a:srgbClr val="BC02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rgbClr val="FFFFFF"/>
                </a:solidFill>
              </a:rPr>
              <a:t>eCH-0202 Geschäftsdokumentation «Vernetzte digitale Verwaltung Schweiz»</a:t>
            </a:r>
          </a:p>
        </p:txBody>
      </p:sp>
      <p:cxnSp>
        <p:nvCxnSpPr>
          <p:cNvPr id="11" name="Gerade Verbindung 13"/>
          <p:cNvCxnSpPr/>
          <p:nvPr/>
        </p:nvCxnSpPr>
        <p:spPr>
          <a:xfrm flipV="1">
            <a:off x="0" y="391704"/>
            <a:ext cx="12192000" cy="9071"/>
          </a:xfrm>
          <a:prstGeom prst="line">
            <a:avLst/>
          </a:prstGeom>
          <a:ln>
            <a:solidFill>
              <a:srgbClr val="8F01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9158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hteck 46"/>
          <p:cNvSpPr/>
          <p:nvPr/>
        </p:nvSpPr>
        <p:spPr>
          <a:xfrm>
            <a:off x="136071" y="226786"/>
            <a:ext cx="11956143" cy="1750785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TextBox 43"/>
          <p:cNvSpPr txBox="1"/>
          <p:nvPr/>
        </p:nvSpPr>
        <p:spPr>
          <a:xfrm rot="16200000">
            <a:off x="-569818" y="860102"/>
            <a:ext cx="1739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r"/>
            <a:r>
              <a:rPr lang="de-CH" sz="2000" dirty="0"/>
              <a:t>-</a:t>
            </a:r>
            <a:r>
              <a:rPr lang="de-CH" sz="2000" dirty="0">
                <a:solidFill>
                  <a:schemeClr val="tx1"/>
                </a:solidFill>
              </a:rPr>
              <a:t>Vorgaben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-1441582" y="4634500"/>
            <a:ext cx="3518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ctr"/>
            <a:r>
              <a:rPr lang="de-CH" sz="2000" dirty="0" err="1">
                <a:solidFill>
                  <a:schemeClr val="accent1">
                    <a:lumMod val="50000"/>
                  </a:schemeClr>
                </a:solidFill>
              </a:rPr>
              <a:t>Uterstützung</a:t>
            </a:r>
            <a:r>
              <a:rPr lang="de-CH" sz="2000" dirty="0">
                <a:solidFill>
                  <a:schemeClr val="accent1">
                    <a:lumMod val="50000"/>
                  </a:schemeClr>
                </a:solidFill>
              </a:rPr>
              <a:t> Stadt Grenchen</a:t>
            </a:r>
          </a:p>
        </p:txBody>
      </p:sp>
      <p:sp>
        <p:nvSpPr>
          <p:cNvPr id="49" name="Rechteck 48"/>
          <p:cNvSpPr/>
          <p:nvPr/>
        </p:nvSpPr>
        <p:spPr>
          <a:xfrm>
            <a:off x="134257" y="2238236"/>
            <a:ext cx="11957957" cy="4435929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0" name="Bild 49"/>
          <p:cNvPicPr>
            <a:picLocks noChangeAspect="1"/>
          </p:cNvPicPr>
          <p:nvPr/>
        </p:nvPicPr>
        <p:blipFill rotWithShape="1">
          <a:blip r:embed="rId4"/>
          <a:srcRect l="26456" t="35277" r="3432" b="21953"/>
          <a:stretch/>
        </p:blipFill>
        <p:spPr>
          <a:xfrm rot="16200000">
            <a:off x="25485" y="1514228"/>
            <a:ext cx="574962" cy="263072"/>
          </a:xfrm>
          <a:prstGeom prst="rect">
            <a:avLst/>
          </a:prstGeom>
        </p:spPr>
      </p:pic>
      <p:sp>
        <p:nvSpPr>
          <p:cNvPr id="32" name="TextBox 20"/>
          <p:cNvSpPr txBox="1"/>
          <p:nvPr/>
        </p:nvSpPr>
        <p:spPr>
          <a:xfrm>
            <a:off x="793951" y="454571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chemeClr val="accent1">
                    <a:lumMod val="50000"/>
                  </a:schemeClr>
                </a:solidFill>
                <a:hlinkClick r:id="rId5"/>
              </a:rPr>
              <a:t>eCH-0074: Geschäftsprozesse grafisch darstellen (BPMN)</a:t>
            </a:r>
            <a:endParaRPr lang="de-CH" sz="1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e-CH" sz="1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CH" sz="1200" dirty="0">
                <a:solidFill>
                  <a:schemeClr val="accent1">
                    <a:lumMod val="50000"/>
                  </a:schemeClr>
                </a:solidFill>
                <a:hlinkClick r:id="rId6"/>
              </a:rPr>
              <a:t>eCH-0158: BPMN-Modellierungskonventionen für die öffentliche Verwaltung</a:t>
            </a:r>
            <a:endParaRPr lang="de-CH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TextBox 38"/>
          <p:cNvSpPr txBox="1"/>
          <p:nvPr/>
        </p:nvSpPr>
        <p:spPr>
          <a:xfrm>
            <a:off x="587699" y="2558188"/>
            <a:ext cx="3628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/>
              <a:t>Geschäftsprozess </a:t>
            </a:r>
          </a:p>
          <a:p>
            <a:r>
              <a:rPr lang="de-CH" b="1" dirty="0"/>
              <a:t>2.1 Baubewilligungsverfahren</a:t>
            </a:r>
          </a:p>
        </p:txBody>
      </p:sp>
      <p:sp>
        <p:nvSpPr>
          <p:cNvPr id="35" name="TextBox 23"/>
          <p:cNvSpPr txBox="1"/>
          <p:nvPr/>
        </p:nvSpPr>
        <p:spPr>
          <a:xfrm>
            <a:off x="4976768" y="2334634"/>
            <a:ext cx="6665976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Beispiel einer BPMN-konformen Geschäftsprozessdokumentation in der Stadt Luzern:</a:t>
            </a:r>
          </a:p>
        </p:txBody>
      </p:sp>
      <p:pic>
        <p:nvPicPr>
          <p:cNvPr id="25" name="Picture 24" descr="\\file01\users III$\KuehnH\Eigene Bilder\Logo_STLU_kl_f.tif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065" y="2252451"/>
            <a:ext cx="791252" cy="355967"/>
          </a:xfrm>
          <a:prstGeom prst="rect">
            <a:avLst/>
          </a:prstGeom>
          <a:noFill/>
        </p:spPr>
      </p:pic>
      <p:pic>
        <p:nvPicPr>
          <p:cNvPr id="26" name="Bild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3388" y="3233843"/>
            <a:ext cx="3923012" cy="2109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711467" y="4622459"/>
            <a:ext cx="3378991" cy="1903755"/>
            <a:chOff x="1175783" y="4630799"/>
            <a:chExt cx="2787524" cy="1287266"/>
          </a:xfrm>
        </p:grpSpPr>
        <p:grpSp>
          <p:nvGrpSpPr>
            <p:cNvPr id="36" name="Group 14"/>
            <p:cNvGrpSpPr/>
            <p:nvPr/>
          </p:nvGrpSpPr>
          <p:grpSpPr>
            <a:xfrm>
              <a:off x="1175783" y="4630799"/>
              <a:ext cx="2009447" cy="1094416"/>
              <a:chOff x="1048325" y="4313010"/>
              <a:chExt cx="2009447" cy="1094416"/>
            </a:xfrm>
          </p:grpSpPr>
          <p:cxnSp>
            <p:nvCxnSpPr>
              <p:cNvPr id="43" name="Elbow Connector 5"/>
              <p:cNvCxnSpPr>
                <a:cxnSpLocks/>
                <a:endCxn id="27" idx="1"/>
              </p:cNvCxnSpPr>
              <p:nvPr/>
            </p:nvCxnSpPr>
            <p:spPr>
              <a:xfrm rot="16200000" flipH="1">
                <a:off x="1800122" y="4437130"/>
                <a:ext cx="966399" cy="718159"/>
              </a:xfrm>
              <a:prstGeom prst="bentConnector2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28"/>
              <p:cNvSpPr txBox="1"/>
              <p:nvPr/>
            </p:nvSpPr>
            <p:spPr>
              <a:xfrm>
                <a:off x="1048325" y="5038094"/>
                <a:ext cx="20094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b="1" dirty="0"/>
                  <a:t>Unterprozess/e</a:t>
                </a:r>
              </a:p>
            </p:txBody>
          </p:sp>
        </p:grpSp>
        <p:pic>
          <p:nvPicPr>
            <p:cNvPr id="27" name="Bild 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69860" y="5276333"/>
              <a:ext cx="1193447" cy="6417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38358" y="3173708"/>
            <a:ext cx="3609925" cy="3372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23"/>
          <p:cNvSpPr txBox="1"/>
          <p:nvPr/>
        </p:nvSpPr>
        <p:spPr>
          <a:xfrm>
            <a:off x="8963566" y="3204566"/>
            <a:ext cx="3042001" cy="138499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de-CH" sz="1400" spc="60" dirty="0"/>
              <a:t>In einem Prozesssteckbrief werden </a:t>
            </a:r>
            <a:r>
              <a:rPr lang="de-CH" sz="1400" dirty="0"/>
              <a:t>zu jedem Prozess die zugehörigen und </a:t>
            </a:r>
            <a:r>
              <a:rPr lang="de-CH" sz="1400" spc="90" dirty="0"/>
              <a:t>wichtigen  Dokumente (rechtliche </a:t>
            </a:r>
            <a:r>
              <a:rPr lang="de-CH" sz="1400" spc="-20" dirty="0"/>
              <a:t>Grundlage sowie weitere Informationen, </a:t>
            </a:r>
            <a:r>
              <a:rPr lang="de-CH" sz="1400" dirty="0"/>
              <a:t>z.B. Rollenbeschreibungen) ausgewiesen.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863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9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9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9370786" y="2576286"/>
            <a:ext cx="2821214" cy="444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Box 28"/>
          <p:cNvSpPr txBox="1"/>
          <p:nvPr/>
        </p:nvSpPr>
        <p:spPr>
          <a:xfrm>
            <a:off x="1185923" y="1263919"/>
            <a:ext cx="967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600" dirty="0"/>
              <a:t>Geschäftsdokumentation im Intranet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101713" y="2384033"/>
            <a:ext cx="118388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/>
              <a:t>Die Städte Grenchen und Luzern organisieren und pflegen ihre Prozessarchitektur im Intranet. </a:t>
            </a:r>
            <a:br>
              <a:rPr lang="de-CH" sz="2000" dirty="0"/>
            </a:br>
            <a:r>
              <a:rPr lang="de-CH" sz="2000" dirty="0"/>
              <a:t>Das heisst, die Dokumentationen der Aufgaben, Leistungen und Geschäftsprozesse sind für alle Mitarbeitenden auf dem Intranet einsehbar.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101713" y="484533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/>
              <a:t>Für den Geschäftsprozess relevante Dokumente werden auf der gleichen Plattform zur Verfügung gestellt.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0" y="362725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/>
              <a:t>In der Aufgabenlandkarte kann entlang der Strukturierungsebenen vom Aufgabentyp </a:t>
            </a:r>
            <a:br>
              <a:rPr lang="de-CH" sz="2000" dirty="0"/>
            </a:br>
            <a:r>
              <a:rPr lang="de-CH" sz="2000" dirty="0"/>
              <a:t>bis zum Geschäftsprozess inkl. Geschäftsunterprozess navigiert werden.</a:t>
            </a:r>
          </a:p>
          <a:p>
            <a:pPr algn="ctr"/>
            <a:endParaRPr lang="de-CH" sz="2000" dirty="0"/>
          </a:p>
        </p:txBody>
      </p:sp>
      <p:pic>
        <p:nvPicPr>
          <p:cNvPr id="15" name="Bild 9"/>
          <p:cNvPicPr>
            <a:picLocks noChangeAspect="1"/>
          </p:cNvPicPr>
          <p:nvPr/>
        </p:nvPicPr>
        <p:blipFill rotWithShape="1">
          <a:blip r:embed="rId4"/>
          <a:srcRect l="26456" t="35277" r="3432" b="21953"/>
          <a:stretch/>
        </p:blipFill>
        <p:spPr>
          <a:xfrm>
            <a:off x="273859" y="57152"/>
            <a:ext cx="792336" cy="348283"/>
          </a:xfrm>
          <a:prstGeom prst="rect">
            <a:avLst/>
          </a:prstGeom>
        </p:spPr>
      </p:pic>
      <p:sp>
        <p:nvSpPr>
          <p:cNvPr id="16" name="TextBox 3"/>
          <p:cNvSpPr txBox="1"/>
          <p:nvPr/>
        </p:nvSpPr>
        <p:spPr>
          <a:xfrm>
            <a:off x="1578430" y="0"/>
            <a:ext cx="7756070" cy="369332"/>
          </a:xfrm>
          <a:prstGeom prst="rect">
            <a:avLst/>
          </a:prstGeom>
          <a:solidFill>
            <a:srgbClr val="BC02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rgbClr val="FFFFFF"/>
                </a:solidFill>
              </a:rPr>
              <a:t>eCH-0202 Geschäftsdokumentation «Vernetzte digitale Verwaltung Schweiz»</a:t>
            </a:r>
          </a:p>
        </p:txBody>
      </p:sp>
      <p:cxnSp>
        <p:nvCxnSpPr>
          <p:cNvPr id="17" name="Gerade Verbindung 13"/>
          <p:cNvCxnSpPr/>
          <p:nvPr/>
        </p:nvCxnSpPr>
        <p:spPr>
          <a:xfrm flipV="1">
            <a:off x="0" y="391704"/>
            <a:ext cx="12192000" cy="9071"/>
          </a:xfrm>
          <a:prstGeom prst="line">
            <a:avLst/>
          </a:prstGeom>
          <a:ln>
            <a:solidFill>
              <a:srgbClr val="8F01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2"/>
          <p:cNvSpPr txBox="1"/>
          <p:nvPr/>
        </p:nvSpPr>
        <p:spPr>
          <a:xfrm>
            <a:off x="9478683" y="-118549"/>
            <a:ext cx="2603500" cy="53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/>
              <a:t>Umsetzung</a:t>
            </a:r>
          </a:p>
        </p:txBody>
      </p:sp>
      <p:sp>
        <p:nvSpPr>
          <p:cNvPr id="12" name="TextBox 3"/>
          <p:cNvSpPr txBox="1"/>
          <p:nvPr/>
        </p:nvSpPr>
        <p:spPr>
          <a:xfrm>
            <a:off x="-1" y="6396335"/>
            <a:ext cx="12192001" cy="461665"/>
          </a:xfrm>
          <a:prstGeom prst="rect">
            <a:avLst/>
          </a:prstGeom>
          <a:solidFill>
            <a:srgbClr val="BC0202"/>
          </a:solidFill>
        </p:spPr>
        <p:txBody>
          <a:bodyPr wrap="square" rtlCol="0">
            <a:spAutoFit/>
          </a:bodyPr>
          <a:lstStyle/>
          <a:p>
            <a:pPr algn="ctr"/>
            <a:endParaRPr lang="de-CH" sz="2400" b="1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470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8253173" y="1919872"/>
            <a:ext cx="2331144" cy="4344404"/>
            <a:chOff x="8253173" y="1992807"/>
            <a:chExt cx="2331144" cy="4087479"/>
          </a:xfrm>
        </p:grpSpPr>
        <p:grpSp>
          <p:nvGrpSpPr>
            <p:cNvPr id="31" name="Group 30"/>
            <p:cNvGrpSpPr/>
            <p:nvPr/>
          </p:nvGrpSpPr>
          <p:grpSpPr>
            <a:xfrm>
              <a:off x="8283097" y="1992807"/>
              <a:ext cx="2266975" cy="624707"/>
              <a:chOff x="3310128" y="1654287"/>
              <a:chExt cx="2980944" cy="624707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3310128" y="1654287"/>
                <a:ext cx="2980944" cy="624707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160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713296" y="1772095"/>
                <a:ext cx="19766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2000" dirty="0"/>
                  <a:t>Gesetz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8283097" y="3550266"/>
              <a:ext cx="2266975" cy="734786"/>
              <a:chOff x="3310128" y="3189693"/>
              <a:chExt cx="2980944" cy="624707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3763588" y="3325003"/>
                <a:ext cx="18760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2000" dirty="0"/>
                  <a:t>Leistung</a:t>
                </a:r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3310128" y="3189693"/>
                <a:ext cx="2980944" cy="624707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160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8317342" y="2793143"/>
              <a:ext cx="2266975" cy="624707"/>
              <a:chOff x="3310128" y="2400194"/>
              <a:chExt cx="2980944" cy="624707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3763588" y="2512582"/>
                <a:ext cx="18760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2000" dirty="0"/>
                  <a:t>Aufgabe</a:t>
                </a:r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3310128" y="2400194"/>
                <a:ext cx="2980944" cy="624707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1600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8253173" y="4498378"/>
              <a:ext cx="2266975" cy="748245"/>
              <a:chOff x="3310128" y="4014716"/>
              <a:chExt cx="2980944" cy="624707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3470800" y="4132522"/>
                <a:ext cx="26596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2000" dirty="0"/>
                  <a:t>Geschäftsprozess</a:t>
                </a:r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3310128" y="4014716"/>
                <a:ext cx="2980944" cy="624707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1600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8283097" y="5455579"/>
              <a:ext cx="2266975" cy="624707"/>
              <a:chOff x="3310128" y="4848254"/>
              <a:chExt cx="2980944" cy="624707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3749873" y="4947917"/>
                <a:ext cx="19034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2000" dirty="0"/>
                  <a:t>Ressourcen</a:t>
                </a: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3310128" y="4848254"/>
                <a:ext cx="2980944" cy="624707"/>
              </a:xfrm>
              <a:prstGeom prst="round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1600"/>
              </a:p>
            </p:txBody>
          </p:sp>
        </p:grpSp>
      </p:grpSp>
      <p:sp>
        <p:nvSpPr>
          <p:cNvPr id="56" name="Textfeld 12"/>
          <p:cNvSpPr txBox="1"/>
          <p:nvPr/>
        </p:nvSpPr>
        <p:spPr>
          <a:xfrm>
            <a:off x="9478683" y="-111279"/>
            <a:ext cx="2603500" cy="53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/>
              <a:t>Umsetzung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2677" y="621207"/>
            <a:ext cx="1571625" cy="176212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8826" y="1934095"/>
            <a:ext cx="8183105" cy="4340111"/>
            <a:chOff x="28826" y="1934095"/>
            <a:chExt cx="8183105" cy="434011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431" y="1998541"/>
              <a:ext cx="8110647" cy="3847304"/>
            </a:xfrm>
            <a:prstGeom prst="rect">
              <a:avLst/>
            </a:prstGeom>
          </p:spPr>
        </p:pic>
        <p:sp>
          <p:nvSpPr>
            <p:cNvPr id="47" name="Rounded Rectangle 46"/>
            <p:cNvSpPr/>
            <p:nvPr/>
          </p:nvSpPr>
          <p:spPr>
            <a:xfrm>
              <a:off x="28826" y="1957923"/>
              <a:ext cx="5238118" cy="254618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11356" y="4840490"/>
              <a:ext cx="5151208" cy="1423785"/>
            </a:xfrm>
            <a:prstGeom prst="round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5328038" y="4178872"/>
              <a:ext cx="2864039" cy="466343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5326792" y="4699667"/>
              <a:ext cx="2865285" cy="1574539"/>
            </a:xfrm>
            <a:prstGeom prst="roundRect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328038" y="1957923"/>
              <a:ext cx="569842" cy="1937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735146" y="1992807"/>
              <a:ext cx="1939177" cy="30777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CH" sz="1400" dirty="0"/>
                <a:t>Prozessdiagramm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33363" y="5830888"/>
              <a:ext cx="5038454" cy="29238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CH" sz="1300" dirty="0"/>
                <a:t>Wichtige Dokumente (Rollenbeschreibungen, rechtliche Vorgaben usw.)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426931" y="5830888"/>
              <a:ext cx="2755467" cy="29238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CH" sz="1300" dirty="0"/>
                <a:t>Zugehörige Dokumente (Vorlagen)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914676" y="4155418"/>
              <a:ext cx="1518268" cy="30777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CH" sz="1400" dirty="0"/>
                <a:t>Unter-Prozess/e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795704" y="1934095"/>
              <a:ext cx="2222539" cy="29238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CH" sz="1300" dirty="0"/>
                <a:t>Liste aller Leistungen </a:t>
              </a: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5389484" y="1934095"/>
              <a:ext cx="2822447" cy="2180705"/>
            </a:xfrm>
            <a:prstGeom prst="roundRect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pic>
        <p:nvPicPr>
          <p:cNvPr id="62" name="Bild 9"/>
          <p:cNvPicPr>
            <a:picLocks noChangeAspect="1"/>
          </p:cNvPicPr>
          <p:nvPr/>
        </p:nvPicPr>
        <p:blipFill rotWithShape="1">
          <a:blip r:embed="rId6"/>
          <a:srcRect l="26456" t="35277" r="3432" b="21953"/>
          <a:stretch/>
        </p:blipFill>
        <p:spPr>
          <a:xfrm>
            <a:off x="273859" y="57152"/>
            <a:ext cx="792336" cy="348283"/>
          </a:xfrm>
          <a:prstGeom prst="rect">
            <a:avLst/>
          </a:prstGeom>
        </p:spPr>
      </p:pic>
      <p:sp>
        <p:nvSpPr>
          <p:cNvPr id="63" name="TextBox 3"/>
          <p:cNvSpPr txBox="1"/>
          <p:nvPr/>
        </p:nvSpPr>
        <p:spPr>
          <a:xfrm>
            <a:off x="1578430" y="0"/>
            <a:ext cx="7756070" cy="369332"/>
          </a:xfrm>
          <a:prstGeom prst="rect">
            <a:avLst/>
          </a:prstGeom>
          <a:solidFill>
            <a:srgbClr val="BC02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rgbClr val="FFFFFF"/>
                </a:solidFill>
              </a:rPr>
              <a:t>eCH-0202 Geschäftsdokumentation «Vernetzte digitale Verwaltung Schweiz»</a:t>
            </a:r>
          </a:p>
        </p:txBody>
      </p:sp>
      <p:cxnSp>
        <p:nvCxnSpPr>
          <p:cNvPr id="64" name="Gerade Verbindung 13"/>
          <p:cNvCxnSpPr/>
          <p:nvPr/>
        </p:nvCxnSpPr>
        <p:spPr>
          <a:xfrm flipV="1">
            <a:off x="0" y="391704"/>
            <a:ext cx="12192000" cy="9071"/>
          </a:xfrm>
          <a:prstGeom prst="line">
            <a:avLst/>
          </a:prstGeom>
          <a:ln>
            <a:solidFill>
              <a:srgbClr val="8F01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218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8313111" y="2530520"/>
            <a:ext cx="2331144" cy="4087479"/>
            <a:chOff x="8253173" y="1992807"/>
            <a:chExt cx="2331144" cy="4087479"/>
          </a:xfrm>
        </p:grpSpPr>
        <p:grpSp>
          <p:nvGrpSpPr>
            <p:cNvPr id="31" name="Group 30"/>
            <p:cNvGrpSpPr/>
            <p:nvPr/>
          </p:nvGrpSpPr>
          <p:grpSpPr>
            <a:xfrm>
              <a:off x="8283097" y="1992807"/>
              <a:ext cx="2266975" cy="624707"/>
              <a:chOff x="3310128" y="1654287"/>
              <a:chExt cx="2980944" cy="624707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3310128" y="1654287"/>
                <a:ext cx="2980944" cy="624707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160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713296" y="1772095"/>
                <a:ext cx="19766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2000" dirty="0"/>
                  <a:t>Gesetz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8283097" y="3550266"/>
              <a:ext cx="2266975" cy="734786"/>
              <a:chOff x="3310128" y="3189693"/>
              <a:chExt cx="2980944" cy="624707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3763588" y="3325003"/>
                <a:ext cx="18760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2000" dirty="0"/>
                  <a:t>Leistung</a:t>
                </a:r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3310128" y="3189693"/>
                <a:ext cx="2980944" cy="624707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160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8317342" y="2793143"/>
              <a:ext cx="2266975" cy="624707"/>
              <a:chOff x="3310128" y="2400194"/>
              <a:chExt cx="2980944" cy="624707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3763588" y="2512582"/>
                <a:ext cx="18760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2000" dirty="0"/>
                  <a:t>Aufgabe</a:t>
                </a:r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3310128" y="2400194"/>
                <a:ext cx="2980944" cy="624707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1600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8253173" y="4498378"/>
              <a:ext cx="2266975" cy="748245"/>
              <a:chOff x="3310128" y="4014716"/>
              <a:chExt cx="2980944" cy="624707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3470800" y="4132522"/>
                <a:ext cx="26596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2000" dirty="0"/>
                  <a:t>Geschäftsprozess</a:t>
                </a:r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3310128" y="4014716"/>
                <a:ext cx="2980944" cy="624707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1600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8283097" y="5455579"/>
              <a:ext cx="2266975" cy="624707"/>
              <a:chOff x="3310128" y="4848254"/>
              <a:chExt cx="2980944" cy="624707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3749873" y="4947917"/>
                <a:ext cx="19034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2000" dirty="0"/>
                  <a:t>Ressourcen</a:t>
                </a: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3310128" y="4848254"/>
                <a:ext cx="2980944" cy="624707"/>
              </a:xfrm>
              <a:prstGeom prst="round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1600"/>
              </a:p>
            </p:txBody>
          </p:sp>
        </p:grpSp>
      </p:grpSp>
      <p:sp>
        <p:nvSpPr>
          <p:cNvPr id="56" name="Textfeld 12"/>
          <p:cNvSpPr txBox="1"/>
          <p:nvPr/>
        </p:nvSpPr>
        <p:spPr>
          <a:xfrm>
            <a:off x="9478683" y="-111279"/>
            <a:ext cx="2603500" cy="53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/>
              <a:t>Umsetzung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22578" y="838620"/>
            <a:ext cx="569842" cy="193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2" name="Bild 9"/>
          <p:cNvPicPr>
            <a:picLocks noChangeAspect="1"/>
          </p:cNvPicPr>
          <p:nvPr/>
        </p:nvPicPr>
        <p:blipFill rotWithShape="1">
          <a:blip r:embed="rId4"/>
          <a:srcRect l="26456" t="35277" r="3432" b="21953"/>
          <a:stretch/>
        </p:blipFill>
        <p:spPr>
          <a:xfrm>
            <a:off x="273859" y="57152"/>
            <a:ext cx="792336" cy="348283"/>
          </a:xfrm>
          <a:prstGeom prst="rect">
            <a:avLst/>
          </a:prstGeom>
        </p:spPr>
      </p:pic>
      <p:sp>
        <p:nvSpPr>
          <p:cNvPr id="63" name="TextBox 3"/>
          <p:cNvSpPr txBox="1"/>
          <p:nvPr/>
        </p:nvSpPr>
        <p:spPr>
          <a:xfrm>
            <a:off x="1578430" y="0"/>
            <a:ext cx="7756070" cy="369332"/>
          </a:xfrm>
          <a:prstGeom prst="rect">
            <a:avLst/>
          </a:prstGeom>
          <a:solidFill>
            <a:srgbClr val="BC02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rgbClr val="FFFFFF"/>
                </a:solidFill>
              </a:rPr>
              <a:t>eCH-0202 Geschäftsdokumentation «Vernetzte digitale Verwaltung Schweiz»</a:t>
            </a:r>
          </a:p>
        </p:txBody>
      </p:sp>
      <p:cxnSp>
        <p:nvCxnSpPr>
          <p:cNvPr id="64" name="Gerade Verbindung 13"/>
          <p:cNvCxnSpPr/>
          <p:nvPr/>
        </p:nvCxnSpPr>
        <p:spPr>
          <a:xfrm flipV="1">
            <a:off x="0" y="391704"/>
            <a:ext cx="12192000" cy="9071"/>
          </a:xfrm>
          <a:prstGeom prst="line">
            <a:avLst/>
          </a:prstGeom>
          <a:ln>
            <a:solidFill>
              <a:srgbClr val="8F01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" name="Picture 66" descr="\\file01\users III$\KuehnH\Eigene Bilder\Logo_STLU_kl_f.tif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78657" y="533191"/>
            <a:ext cx="2103526" cy="94633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147838" y="622417"/>
            <a:ext cx="7992847" cy="6041583"/>
            <a:chOff x="147838" y="622417"/>
            <a:chExt cx="7992847" cy="6041583"/>
          </a:xfrm>
        </p:grpSpPr>
        <p:grpSp>
          <p:nvGrpSpPr>
            <p:cNvPr id="3" name="Group 2"/>
            <p:cNvGrpSpPr/>
            <p:nvPr/>
          </p:nvGrpSpPr>
          <p:grpSpPr>
            <a:xfrm>
              <a:off x="147838" y="622417"/>
              <a:ext cx="7992847" cy="6041583"/>
              <a:chOff x="37220" y="581160"/>
              <a:chExt cx="7992847" cy="6041583"/>
            </a:xfrm>
          </p:grpSpPr>
          <p:pic>
            <p:nvPicPr>
              <p:cNvPr id="51" name="Bild 6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17216" y="961157"/>
                <a:ext cx="3648116" cy="196163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47" name="Rounded Rectangle 46"/>
              <p:cNvSpPr/>
              <p:nvPr/>
            </p:nvSpPr>
            <p:spPr>
              <a:xfrm>
                <a:off x="123366" y="581160"/>
                <a:ext cx="4347865" cy="2546189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4633622" y="3222209"/>
                <a:ext cx="3396445" cy="3400358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37220" y="3189939"/>
                <a:ext cx="4442706" cy="3432804"/>
              </a:xfrm>
              <a:prstGeom prst="roundRect">
                <a:avLst/>
              </a:prstGeom>
              <a:noFill/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319731" y="616044"/>
                <a:ext cx="1939177" cy="30777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CH" sz="1400" dirty="0"/>
                  <a:t>Prozessdiagramm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00479" y="3250061"/>
                <a:ext cx="4372449" cy="52322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CH" sz="1400" dirty="0"/>
                  <a:t>Zugehörige Dokumente und weitere Informationen wie Rollenbeschreibungen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5613839" y="594178"/>
                <a:ext cx="2222539" cy="30777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CH" sz="1400" dirty="0"/>
                  <a:t>Leistungen </a:t>
                </a: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4633621" y="594178"/>
                <a:ext cx="3396446" cy="2533171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1469862" y="2006203"/>
                <a:ext cx="2267211" cy="419789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pic>
            <p:nvPicPr>
              <p:cNvPr id="55" name="Bild 5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862440" y="921025"/>
                <a:ext cx="2688731" cy="153896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533" y="3754139"/>
                <a:ext cx="3572565" cy="2704879"/>
              </a:xfrm>
              <a:prstGeom prst="rect">
                <a:avLst/>
              </a:prstGeom>
            </p:spPr>
          </p:pic>
          <p:pic>
            <p:nvPicPr>
              <p:cNvPr id="65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826459" y="3805501"/>
                <a:ext cx="3133116" cy="2134528"/>
              </a:xfrm>
              <a:prstGeom prst="rect">
                <a:avLst/>
              </a:prstGeom>
              <a:ln w="28575"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66" name="TextBox 65"/>
              <p:cNvSpPr txBox="1"/>
              <p:nvPr/>
            </p:nvSpPr>
            <p:spPr>
              <a:xfrm>
                <a:off x="4826459" y="3365896"/>
                <a:ext cx="3073093" cy="30777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CH" sz="1400" dirty="0"/>
                  <a:t>Rechtliche Grundlagen und Indikatoren</a:t>
                </a: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2051498" y="2107860"/>
              <a:ext cx="1518268" cy="30777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CH" sz="1400" dirty="0"/>
                <a:t>Unter-Prozess/e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3452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9"/>
          <p:cNvPicPr>
            <a:picLocks noChangeAspect="1"/>
          </p:cNvPicPr>
          <p:nvPr/>
        </p:nvPicPr>
        <p:blipFill rotWithShape="1">
          <a:blip r:embed="rId2"/>
          <a:srcRect l="26456" t="35277" r="3432" b="21953"/>
          <a:stretch/>
        </p:blipFill>
        <p:spPr>
          <a:xfrm>
            <a:off x="273859" y="57152"/>
            <a:ext cx="792336" cy="348283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1578429" y="0"/>
            <a:ext cx="8915905" cy="400110"/>
          </a:xfrm>
          <a:prstGeom prst="rect">
            <a:avLst/>
          </a:prstGeom>
          <a:solidFill>
            <a:srgbClr val="BC02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2000" b="1" dirty="0">
                <a:solidFill>
                  <a:srgbClr val="FFFFFF"/>
                </a:solidFill>
              </a:rPr>
              <a:t>eCH-0202 Geschäftsdokumentation «Vernetzte digitale Verwaltung Schweiz»</a:t>
            </a:r>
          </a:p>
        </p:txBody>
      </p:sp>
      <p:cxnSp>
        <p:nvCxnSpPr>
          <p:cNvPr id="7" name="Gerade Verbindung 13"/>
          <p:cNvCxnSpPr/>
          <p:nvPr/>
        </p:nvCxnSpPr>
        <p:spPr>
          <a:xfrm flipV="1">
            <a:off x="0" y="391704"/>
            <a:ext cx="12192000" cy="9071"/>
          </a:xfrm>
          <a:prstGeom prst="line">
            <a:avLst/>
          </a:prstGeom>
          <a:ln>
            <a:solidFill>
              <a:srgbClr val="8F01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28"/>
          <p:cNvSpPr txBox="1"/>
          <p:nvPr/>
        </p:nvSpPr>
        <p:spPr>
          <a:xfrm>
            <a:off x="1066195" y="1033010"/>
            <a:ext cx="967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600" dirty="0"/>
              <a:t>Weiterführende Informationen</a:t>
            </a: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700" y="2224028"/>
            <a:ext cx="6324600" cy="895350"/>
          </a:xfrm>
          <a:prstGeom prst="rect">
            <a:avLst/>
          </a:prstGeom>
        </p:spPr>
      </p:pic>
      <p:pic>
        <p:nvPicPr>
          <p:cNvPr id="9" name="Picture 8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537" y="4452007"/>
            <a:ext cx="5114925" cy="9429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BDEB9C-D6E8-4118-B56E-8E3494CD4CC7}"/>
              </a:ext>
            </a:extLst>
          </p:cNvPr>
          <p:cNvSpPr txBox="1"/>
          <p:nvPr/>
        </p:nvSpPr>
        <p:spPr>
          <a:xfrm>
            <a:off x="3181349" y="3258126"/>
            <a:ext cx="579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hlinkClick r:id="rId3"/>
              </a:rPr>
              <a:t>http://www.ech-bpm.ch/de/content/standards-hilfsmittel</a:t>
            </a:r>
            <a:endParaRPr lang="de-C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05E34F-C324-4A08-8F17-6C519C7742C3}"/>
              </a:ext>
            </a:extLst>
          </p:cNvPr>
          <p:cNvSpPr txBox="1"/>
          <p:nvPr/>
        </p:nvSpPr>
        <p:spPr>
          <a:xfrm>
            <a:off x="5248275" y="5543256"/>
            <a:ext cx="23526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hlinkClick r:id="rId5"/>
              </a:rPr>
              <a:t>http://www.ech.ch/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222725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8273"/>
            <a:ext cx="12192000" cy="40921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/>
          <p:cNvSpPr/>
          <p:nvPr/>
        </p:nvSpPr>
        <p:spPr>
          <a:xfrm>
            <a:off x="0" y="0"/>
            <a:ext cx="12192000" cy="11611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Box 3"/>
          <p:cNvSpPr txBox="1"/>
          <p:nvPr/>
        </p:nvSpPr>
        <p:spPr>
          <a:xfrm>
            <a:off x="0" y="1731859"/>
            <a:ext cx="126918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4000" dirty="0">
                <a:solidFill>
                  <a:schemeClr val="bg1"/>
                </a:solidFill>
              </a:rPr>
              <a:t>eCH-0202 Hilfsmittel (Beilage 1)</a:t>
            </a:r>
            <a:r>
              <a:rPr lang="de-CH" sz="5400" b="1" dirty="0">
                <a:solidFill>
                  <a:schemeClr val="bg1"/>
                </a:solidFill>
              </a:rPr>
              <a:t> </a:t>
            </a:r>
            <a:br>
              <a:rPr lang="de-CH" sz="5400" b="1" dirty="0">
                <a:solidFill>
                  <a:schemeClr val="bg1"/>
                </a:solidFill>
              </a:rPr>
            </a:br>
            <a:r>
              <a:rPr lang="de-CH" sz="5400" b="1" dirty="0">
                <a:solidFill>
                  <a:schemeClr val="bg1"/>
                </a:solidFill>
              </a:rPr>
              <a:t>Geschäftsdokumentation</a:t>
            </a:r>
          </a:p>
          <a:p>
            <a:pPr algn="ctr"/>
            <a:r>
              <a:rPr lang="de-CH" sz="5400" b="1" dirty="0">
                <a:solidFill>
                  <a:schemeClr val="bg1"/>
                </a:solidFill>
              </a:rPr>
              <a:t>«Vernetzte </a:t>
            </a:r>
            <a:r>
              <a:rPr lang="de-CH" sz="5400" b="1" dirty="0" err="1">
                <a:solidFill>
                  <a:schemeClr val="bg1"/>
                </a:solidFill>
              </a:rPr>
              <a:t>digtale</a:t>
            </a:r>
            <a:r>
              <a:rPr lang="de-CH" sz="5400" b="1" dirty="0">
                <a:solidFill>
                  <a:schemeClr val="bg1"/>
                </a:solidFill>
              </a:rPr>
              <a:t> Verwaltung Schweiz»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 rotWithShape="1">
          <a:blip r:embed="rId3"/>
          <a:srcRect l="26456" t="35277" r="3432" b="21953"/>
          <a:stretch/>
        </p:blipFill>
        <p:spPr>
          <a:xfrm>
            <a:off x="5054320" y="309071"/>
            <a:ext cx="1570033" cy="6901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99631" y="4594181"/>
            <a:ext cx="246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bg1"/>
                </a:solidFill>
              </a:rPr>
              <a:t>Version 1.0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43425" y="4603720"/>
            <a:ext cx="1700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bg1"/>
                </a:solidFill>
              </a:rPr>
              <a:t>August 2017</a:t>
            </a:r>
          </a:p>
        </p:txBody>
      </p:sp>
    </p:spTree>
    <p:extLst>
      <p:ext uri="{BB962C8B-B14F-4D97-AF65-F5344CB8AC3E}">
        <p14:creationId xmlns:p14="http://schemas.microsoft.com/office/powerpoint/2010/main" val="1862798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0" cy="11611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Box 3"/>
          <p:cNvSpPr txBox="1"/>
          <p:nvPr/>
        </p:nvSpPr>
        <p:spPr>
          <a:xfrm>
            <a:off x="63500" y="1564316"/>
            <a:ext cx="1269187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b="1" dirty="0">
                <a:solidFill>
                  <a:srgbClr val="FFFFFF"/>
                </a:solidFill>
              </a:rPr>
              <a:t>Skizze zu einem Drehbuch</a:t>
            </a:r>
          </a:p>
          <a:p>
            <a:pPr algn="ctr"/>
            <a:r>
              <a:rPr lang="de-CH" sz="3600" b="1" dirty="0">
                <a:solidFill>
                  <a:srgbClr val="FFFFFF"/>
                </a:solidFill>
              </a:rPr>
              <a:t>Geschäftsdokumentation</a:t>
            </a:r>
          </a:p>
          <a:p>
            <a:pPr algn="ctr"/>
            <a:endParaRPr lang="de-CH" sz="4400" b="1" dirty="0">
              <a:solidFill>
                <a:srgbClr val="FFFFFF"/>
              </a:solidFill>
            </a:endParaRP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 rotWithShape="1">
          <a:blip r:embed="rId3"/>
          <a:srcRect l="26456" t="35277" r="3432" b="21953"/>
          <a:stretch/>
        </p:blipFill>
        <p:spPr>
          <a:xfrm>
            <a:off x="5120822" y="65196"/>
            <a:ext cx="1570033" cy="690131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0" y="3056164"/>
            <a:ext cx="12192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de-CH" sz="6000" b="1" dirty="0">
                <a:solidFill>
                  <a:srgbClr val="FFFFFF"/>
                </a:solidFill>
              </a:rPr>
              <a:t>TEIL 1</a:t>
            </a:r>
          </a:p>
          <a:p>
            <a:pPr algn="ctr">
              <a:spcBef>
                <a:spcPts val="1200"/>
              </a:spcBef>
            </a:pPr>
            <a:r>
              <a:rPr lang="de-CH" sz="6000" b="1" dirty="0">
                <a:solidFill>
                  <a:srgbClr val="FFFFFF"/>
                </a:solidFill>
              </a:rPr>
              <a:t>Einführung</a:t>
            </a:r>
          </a:p>
          <a:p>
            <a:pPr algn="ctr"/>
            <a:endParaRPr lang="de-CH" sz="6000" b="1" dirty="0">
              <a:solidFill>
                <a:srgbClr val="FFFFFF"/>
              </a:solidFill>
            </a:endParaRPr>
          </a:p>
          <a:p>
            <a:pPr algn="ctr"/>
            <a:endParaRPr lang="de-CH" sz="6000" b="1" dirty="0">
              <a:solidFill>
                <a:srgbClr val="FFFFFF"/>
              </a:solidFill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-2" y="1215651"/>
            <a:ext cx="12192001" cy="523220"/>
          </a:xfrm>
          <a:prstGeom prst="rect">
            <a:avLst/>
          </a:prstGeom>
          <a:solidFill>
            <a:srgbClr val="BC02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>
                <a:solidFill>
                  <a:srgbClr val="FFFFFF"/>
                </a:solidFill>
              </a:rPr>
              <a:t>eCH-0202 Geschäftsdokumentation «Vernetzte digitale Verwaltung Schweiz»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170543" y="2546350"/>
            <a:ext cx="12192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de-CH" sz="6000" b="1" dirty="0">
                <a:solidFill>
                  <a:srgbClr val="BC0202"/>
                </a:solidFill>
              </a:rPr>
              <a:t>TEIL 1</a:t>
            </a:r>
          </a:p>
          <a:p>
            <a:pPr algn="ctr">
              <a:spcBef>
                <a:spcPts val="1200"/>
              </a:spcBef>
            </a:pPr>
            <a:r>
              <a:rPr lang="de-CH" sz="6000" b="1" dirty="0">
                <a:solidFill>
                  <a:srgbClr val="BC0202"/>
                </a:solidFill>
              </a:rPr>
              <a:t>Einführung</a:t>
            </a:r>
          </a:p>
          <a:p>
            <a:pPr algn="ctr"/>
            <a:endParaRPr lang="de-CH" sz="6000" b="1" dirty="0">
              <a:solidFill>
                <a:srgbClr val="BC0202"/>
              </a:solidFill>
            </a:endParaRPr>
          </a:p>
          <a:p>
            <a:pPr algn="ctr"/>
            <a:endParaRPr lang="de-CH" sz="6000" b="1" dirty="0">
              <a:solidFill>
                <a:srgbClr val="BC0202"/>
              </a:solidFill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-1" y="6396335"/>
            <a:ext cx="12192001" cy="461665"/>
          </a:xfrm>
          <a:prstGeom prst="rect">
            <a:avLst/>
          </a:prstGeom>
          <a:solidFill>
            <a:srgbClr val="BC0202"/>
          </a:solidFill>
        </p:spPr>
        <p:txBody>
          <a:bodyPr wrap="square" rtlCol="0">
            <a:spAutoFit/>
          </a:bodyPr>
          <a:lstStyle/>
          <a:p>
            <a:pPr algn="ctr"/>
            <a:endParaRPr lang="de-CH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94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452" y="991582"/>
            <a:ext cx="11502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/>
              <a:t>Warum eine Geschäftsdokumentation?</a:t>
            </a:r>
          </a:p>
        </p:txBody>
      </p:sp>
      <p:sp>
        <p:nvSpPr>
          <p:cNvPr id="17" name="Textfeld 12"/>
          <p:cNvSpPr txBox="1"/>
          <p:nvPr/>
        </p:nvSpPr>
        <p:spPr>
          <a:xfrm>
            <a:off x="9588500" y="-92333"/>
            <a:ext cx="26035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/>
              <a:t>Einführung</a:t>
            </a:r>
          </a:p>
        </p:txBody>
      </p:sp>
      <p:pic>
        <p:nvPicPr>
          <p:cNvPr id="11" name="Bild 9"/>
          <p:cNvPicPr>
            <a:picLocks noChangeAspect="1"/>
          </p:cNvPicPr>
          <p:nvPr/>
        </p:nvPicPr>
        <p:blipFill rotWithShape="1">
          <a:blip r:embed="rId4"/>
          <a:srcRect l="26456" t="35277" r="3432" b="21953"/>
          <a:stretch/>
        </p:blipFill>
        <p:spPr>
          <a:xfrm>
            <a:off x="273859" y="57152"/>
            <a:ext cx="792336" cy="348283"/>
          </a:xfrm>
          <a:prstGeom prst="rect">
            <a:avLst/>
          </a:prstGeom>
        </p:spPr>
      </p:pic>
      <p:sp>
        <p:nvSpPr>
          <p:cNvPr id="12" name="TextBox 3"/>
          <p:cNvSpPr txBox="1"/>
          <p:nvPr/>
        </p:nvSpPr>
        <p:spPr>
          <a:xfrm>
            <a:off x="1578430" y="0"/>
            <a:ext cx="7756070" cy="369332"/>
          </a:xfrm>
          <a:prstGeom prst="rect">
            <a:avLst/>
          </a:prstGeom>
          <a:solidFill>
            <a:srgbClr val="BC02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rgbClr val="FFFFFF"/>
                </a:solidFill>
              </a:rPr>
              <a:t>eCH-0202 Geschäftsdokumentation «Vernetzte digitale Verwaltung Schweiz»</a:t>
            </a:r>
          </a:p>
        </p:txBody>
      </p:sp>
      <p:cxnSp>
        <p:nvCxnSpPr>
          <p:cNvPr id="14" name="Gerade Verbindung 13"/>
          <p:cNvCxnSpPr/>
          <p:nvPr/>
        </p:nvCxnSpPr>
        <p:spPr>
          <a:xfrm flipV="1">
            <a:off x="0" y="391704"/>
            <a:ext cx="12192000" cy="9071"/>
          </a:xfrm>
          <a:prstGeom prst="line">
            <a:avLst/>
          </a:prstGeom>
          <a:ln>
            <a:solidFill>
              <a:srgbClr val="8F01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259452" y="1867623"/>
            <a:ext cx="116730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400" dirty="0"/>
              <a:t>E-Government Schweiz </a:t>
            </a:r>
            <a:r>
              <a:rPr lang="de-CH" sz="2400" dirty="0">
                <a:solidFill>
                  <a:srgbClr val="262626"/>
                </a:solidFill>
              </a:rPr>
              <a:t>erklärt die Prozessoptimierung zu </a:t>
            </a:r>
            <a:r>
              <a:rPr lang="de-CH" sz="2400" dirty="0"/>
              <a:t>einem von 6 wegleitenden Prinzipien </a:t>
            </a:r>
            <a:r>
              <a:rPr lang="de-CH" sz="2400" dirty="0">
                <a:solidFill>
                  <a:srgbClr val="262626"/>
                </a:solidFill>
              </a:rPr>
              <a:t>: 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46260" y="3162660"/>
            <a:ext cx="10216201" cy="2386890"/>
            <a:chOff x="1046260" y="3162660"/>
            <a:chExt cx="10216201" cy="2386890"/>
          </a:xfrm>
        </p:grpSpPr>
        <p:sp>
          <p:nvSpPr>
            <p:cNvPr id="3" name="TextBox 2"/>
            <p:cNvSpPr txBox="1"/>
            <p:nvPr/>
          </p:nvSpPr>
          <p:spPr>
            <a:xfrm>
              <a:off x="5456465" y="5241773"/>
              <a:ext cx="58059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400" dirty="0"/>
                <a:t>(E-Government-Strategie Schweiz, Seite 6)</a:t>
              </a:r>
              <a:endParaRPr lang="de-CH" sz="1400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6260" y="3162660"/>
              <a:ext cx="10099477" cy="1898702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429906" y="5894734"/>
            <a:ext cx="1133218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Die zunehmende Komplexität und Vernetzung des Verwaltungsgeschehens ist mittel- bis längerfristig ohne systematische Dokumentation der Aufgaben, Leistungen und Geschäftsprozesse nicht zu meistern.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583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4286" y="1816318"/>
            <a:ext cx="11003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sz="2800" dirty="0"/>
          </a:p>
          <a:p>
            <a:r>
              <a:rPr lang="de-CH" sz="2800" dirty="0"/>
              <a:t>Wichtig ist, dass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4286" y="996918"/>
            <a:ext cx="1014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/>
              <a:t>Worauf kommt es an?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4286" y="4070669"/>
            <a:ext cx="110037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800" dirty="0"/>
              <a:t>die dafür nötigen </a:t>
            </a:r>
            <a:r>
              <a:rPr lang="de-CH" sz="2800" dirty="0">
                <a:solidFill>
                  <a:srgbClr val="BC0202"/>
                </a:solidFill>
              </a:rPr>
              <a:t>Ressourcen</a:t>
            </a:r>
            <a:r>
              <a:rPr lang="de-CH" sz="2800" dirty="0">
                <a:solidFill>
                  <a:srgbClr val="CC0099"/>
                </a:solidFill>
              </a:rPr>
              <a:t> </a:t>
            </a:r>
            <a:r>
              <a:rPr lang="de-CH" sz="2800" dirty="0"/>
              <a:t>(Personal, Material etc.) </a:t>
            </a:r>
          </a:p>
          <a:p>
            <a:pPr marL="800100" lvl="1" indent="-342900">
              <a:buFont typeface="Symbol" charset="2"/>
              <a:buChar char="-"/>
            </a:pPr>
            <a:r>
              <a:rPr lang="de-CH" sz="2800" dirty="0"/>
              <a:t>entweder vorhanden sind</a:t>
            </a:r>
          </a:p>
          <a:p>
            <a:pPr marL="800100" lvl="1" indent="-342900">
              <a:buFont typeface="Symbol" charset="2"/>
              <a:buChar char="-"/>
            </a:pPr>
            <a:r>
              <a:rPr lang="de-CH" sz="2800" dirty="0"/>
              <a:t>oder bei Bedarf analysiert und angepasst werden können.</a:t>
            </a:r>
          </a:p>
        </p:txBody>
      </p:sp>
      <p:sp>
        <p:nvSpPr>
          <p:cNvPr id="2" name="Rectangle 1"/>
          <p:cNvSpPr/>
          <p:nvPr/>
        </p:nvSpPr>
        <p:spPr>
          <a:xfrm>
            <a:off x="744286" y="3158937"/>
            <a:ext cx="10083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800" dirty="0"/>
              <a:t>die </a:t>
            </a:r>
            <a:r>
              <a:rPr lang="de-CH" sz="2800" dirty="0">
                <a:solidFill>
                  <a:srgbClr val="BC0202"/>
                </a:solidFill>
              </a:rPr>
              <a:t>Aufgaben</a:t>
            </a:r>
            <a:r>
              <a:rPr lang="de-CH" sz="2800" dirty="0"/>
              <a:t>, </a:t>
            </a:r>
            <a:r>
              <a:rPr lang="de-CH" sz="2800" dirty="0">
                <a:solidFill>
                  <a:srgbClr val="BC0202"/>
                </a:solidFill>
              </a:rPr>
              <a:t>Leistungen</a:t>
            </a:r>
            <a:r>
              <a:rPr lang="de-CH" sz="2800" dirty="0"/>
              <a:t> und </a:t>
            </a:r>
            <a:r>
              <a:rPr lang="de-CH" sz="2800" dirty="0">
                <a:solidFill>
                  <a:srgbClr val="BC0202"/>
                </a:solidFill>
              </a:rPr>
              <a:t>Geschäftsprozesse </a:t>
            </a:r>
            <a:r>
              <a:rPr lang="de-CH" sz="2800" dirty="0"/>
              <a:t>bekannt sind und</a:t>
            </a:r>
          </a:p>
        </p:txBody>
      </p:sp>
      <p:pic>
        <p:nvPicPr>
          <p:cNvPr id="14" name="Bild 9"/>
          <p:cNvPicPr>
            <a:picLocks noChangeAspect="1"/>
          </p:cNvPicPr>
          <p:nvPr/>
        </p:nvPicPr>
        <p:blipFill rotWithShape="1">
          <a:blip r:embed="rId4"/>
          <a:srcRect l="26456" t="35277" r="3432" b="21953"/>
          <a:stretch/>
        </p:blipFill>
        <p:spPr>
          <a:xfrm>
            <a:off x="273859" y="57152"/>
            <a:ext cx="792336" cy="348283"/>
          </a:xfrm>
          <a:prstGeom prst="rect">
            <a:avLst/>
          </a:prstGeom>
        </p:spPr>
      </p:pic>
      <p:sp>
        <p:nvSpPr>
          <p:cNvPr id="15" name="TextBox 3"/>
          <p:cNvSpPr txBox="1"/>
          <p:nvPr/>
        </p:nvSpPr>
        <p:spPr>
          <a:xfrm>
            <a:off x="1578430" y="0"/>
            <a:ext cx="7756070" cy="369332"/>
          </a:xfrm>
          <a:prstGeom prst="rect">
            <a:avLst/>
          </a:prstGeom>
          <a:solidFill>
            <a:srgbClr val="BC02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rgbClr val="FFFFFF"/>
                </a:solidFill>
              </a:rPr>
              <a:t>eCH-0202 Geschäftsdokumentation «Vernetzte digitale Verwaltung Schweiz»</a:t>
            </a:r>
          </a:p>
        </p:txBody>
      </p:sp>
      <p:cxnSp>
        <p:nvCxnSpPr>
          <p:cNvPr id="16" name="Gerade Verbindung 13"/>
          <p:cNvCxnSpPr/>
          <p:nvPr/>
        </p:nvCxnSpPr>
        <p:spPr>
          <a:xfrm flipV="1">
            <a:off x="0" y="391704"/>
            <a:ext cx="12192000" cy="9071"/>
          </a:xfrm>
          <a:prstGeom prst="line">
            <a:avLst/>
          </a:prstGeom>
          <a:ln>
            <a:solidFill>
              <a:srgbClr val="8F01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12"/>
          <p:cNvSpPr txBox="1"/>
          <p:nvPr/>
        </p:nvSpPr>
        <p:spPr>
          <a:xfrm>
            <a:off x="9588500" y="-92333"/>
            <a:ext cx="26035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/>
              <a:t>Einführung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64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500" y="2147741"/>
            <a:ext cx="11493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Wenn Aufgaben, Leistungen und Geschäftsprozesse sowie Ressourcen bekannt sind, kann / können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0027" y="1193336"/>
            <a:ext cx="1014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/>
              <a:t>Warum ist die Geschäftsdokumentation wichtig?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8003" y="4898559"/>
            <a:ext cx="10493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800" dirty="0"/>
              <a:t>Entscheide</a:t>
            </a:r>
            <a:r>
              <a:rPr lang="de-CH" sz="2800" dirty="0">
                <a:solidFill>
                  <a:srgbClr val="CC3399"/>
                </a:solidFill>
              </a:rPr>
              <a:t> </a:t>
            </a:r>
            <a:r>
              <a:rPr lang="de-CH" sz="2800" dirty="0">
                <a:solidFill>
                  <a:srgbClr val="BC0202"/>
                </a:solidFill>
              </a:rPr>
              <a:t>fundiert vorbereitet und qualifiziert </a:t>
            </a:r>
            <a:r>
              <a:rPr lang="de-CH" sz="2800" dirty="0"/>
              <a:t>getroffen werden.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9167" y="3610368"/>
            <a:ext cx="11938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800" dirty="0"/>
              <a:t>(infolgedessen) Aufgaben </a:t>
            </a:r>
            <a:r>
              <a:rPr lang="de-CH" sz="2800" dirty="0">
                <a:solidFill>
                  <a:srgbClr val="BC0202"/>
                </a:solidFill>
              </a:rPr>
              <a:t>gezielter und effektiver </a:t>
            </a:r>
            <a:r>
              <a:rPr lang="de-CH" sz="2800" dirty="0"/>
              <a:t>wahrgenommen werden,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7417" y="4247485"/>
            <a:ext cx="10239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800" dirty="0"/>
              <a:t>Leistungen </a:t>
            </a:r>
            <a:r>
              <a:rPr lang="de-CH" sz="2800" dirty="0">
                <a:solidFill>
                  <a:srgbClr val="BC0202"/>
                </a:solidFill>
              </a:rPr>
              <a:t>kundenfreundlicher</a:t>
            </a:r>
            <a:r>
              <a:rPr lang="de-CH" sz="2800" dirty="0">
                <a:solidFill>
                  <a:srgbClr val="CC0099"/>
                </a:solidFill>
              </a:rPr>
              <a:t> </a:t>
            </a:r>
            <a:r>
              <a:rPr lang="de-CH" sz="2800" dirty="0"/>
              <a:t>erbracht werden und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9168" y="3059547"/>
            <a:ext cx="9608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800" dirty="0"/>
              <a:t>eine </a:t>
            </a:r>
            <a:r>
              <a:rPr lang="de-CH" sz="2800" dirty="0">
                <a:solidFill>
                  <a:srgbClr val="BC0202"/>
                </a:solidFill>
              </a:rPr>
              <a:t>administrative Entlastung </a:t>
            </a:r>
            <a:r>
              <a:rPr lang="de-CH" sz="2800" dirty="0"/>
              <a:t>erreicht werden, </a:t>
            </a:r>
          </a:p>
        </p:txBody>
      </p:sp>
      <p:pic>
        <p:nvPicPr>
          <p:cNvPr id="12" name="Bild 9"/>
          <p:cNvPicPr>
            <a:picLocks noChangeAspect="1"/>
          </p:cNvPicPr>
          <p:nvPr/>
        </p:nvPicPr>
        <p:blipFill rotWithShape="1">
          <a:blip r:embed="rId4"/>
          <a:srcRect l="26456" t="35277" r="3432" b="21953"/>
          <a:stretch/>
        </p:blipFill>
        <p:spPr>
          <a:xfrm>
            <a:off x="273859" y="57152"/>
            <a:ext cx="792336" cy="348283"/>
          </a:xfrm>
          <a:prstGeom prst="rect">
            <a:avLst/>
          </a:prstGeom>
        </p:spPr>
      </p:pic>
      <p:sp>
        <p:nvSpPr>
          <p:cNvPr id="13" name="TextBox 3"/>
          <p:cNvSpPr txBox="1"/>
          <p:nvPr/>
        </p:nvSpPr>
        <p:spPr>
          <a:xfrm>
            <a:off x="1578430" y="0"/>
            <a:ext cx="7756070" cy="369332"/>
          </a:xfrm>
          <a:prstGeom prst="rect">
            <a:avLst/>
          </a:prstGeom>
          <a:solidFill>
            <a:srgbClr val="BC02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rgbClr val="FFFFFF"/>
                </a:solidFill>
              </a:rPr>
              <a:t>eCH-0202 Geschäftsdokumentation «Vernetzte digitale Verwaltung Schweiz»</a:t>
            </a:r>
          </a:p>
        </p:txBody>
      </p:sp>
      <p:cxnSp>
        <p:nvCxnSpPr>
          <p:cNvPr id="18" name="Gerade Verbindung 13"/>
          <p:cNvCxnSpPr/>
          <p:nvPr/>
        </p:nvCxnSpPr>
        <p:spPr>
          <a:xfrm flipV="1">
            <a:off x="0" y="391704"/>
            <a:ext cx="12192000" cy="9071"/>
          </a:xfrm>
          <a:prstGeom prst="line">
            <a:avLst/>
          </a:prstGeom>
          <a:ln>
            <a:solidFill>
              <a:srgbClr val="8F01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2"/>
          <p:cNvSpPr txBox="1"/>
          <p:nvPr/>
        </p:nvSpPr>
        <p:spPr>
          <a:xfrm>
            <a:off x="9588500" y="-92333"/>
            <a:ext cx="26035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/>
              <a:t>Einführung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79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620" y="3875007"/>
            <a:ext cx="1225347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000" dirty="0"/>
              <a:t>beim Treffen von Allokationsentscheiden,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000" dirty="0"/>
              <a:t>beim Prüfen der Voraussetzungen, Lösungsvarianten usw. für Gemeindefusionen oder –Kooperationen,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000" dirty="0"/>
              <a:t>im Zusammenhang auf ein allfälliges Outsourcing öffentlicher Leistungen,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000" dirty="0"/>
              <a:t>bei der Aufnahme und Definition von Anforderungen bei Öffentlichen Ausschreibungen,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CH" sz="2000" dirty="0"/>
              <a:t>….</a:t>
            </a:r>
          </a:p>
          <a:p>
            <a:pPr>
              <a:spcBef>
                <a:spcPts val="1200"/>
              </a:spcBef>
            </a:pPr>
            <a:endParaRPr lang="de-CH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78509" y="1767621"/>
            <a:ext cx="11830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spc="-20" dirty="0"/>
              <a:t>kann dank einer einheitlichen Geschäftsdokumentation den Behörden das Leben erleichtern.</a:t>
            </a:r>
            <a:endParaRPr lang="de-DE" sz="2800" spc="-20" dirty="0"/>
          </a:p>
          <a:p>
            <a:endParaRPr lang="de-CH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78509" y="3277342"/>
            <a:ext cx="2292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/>
              <a:t>zum Beispiel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8509" y="857369"/>
            <a:ext cx="9360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/>
              <a:t>Ein gemeinsames fachliches Verständnis </a:t>
            </a:r>
          </a:p>
        </p:txBody>
      </p:sp>
      <p:pic>
        <p:nvPicPr>
          <p:cNvPr id="16" name="Bild 9"/>
          <p:cNvPicPr>
            <a:picLocks noChangeAspect="1"/>
          </p:cNvPicPr>
          <p:nvPr/>
        </p:nvPicPr>
        <p:blipFill rotWithShape="1">
          <a:blip r:embed="rId4"/>
          <a:srcRect l="26456" t="35277" r="3432" b="21953"/>
          <a:stretch/>
        </p:blipFill>
        <p:spPr>
          <a:xfrm>
            <a:off x="273859" y="57152"/>
            <a:ext cx="792336" cy="348283"/>
          </a:xfrm>
          <a:prstGeom prst="rect">
            <a:avLst/>
          </a:prstGeom>
        </p:spPr>
      </p:pic>
      <p:sp>
        <p:nvSpPr>
          <p:cNvPr id="17" name="TextBox 3"/>
          <p:cNvSpPr txBox="1"/>
          <p:nvPr/>
        </p:nvSpPr>
        <p:spPr>
          <a:xfrm>
            <a:off x="1578430" y="0"/>
            <a:ext cx="7756070" cy="369332"/>
          </a:xfrm>
          <a:prstGeom prst="rect">
            <a:avLst/>
          </a:prstGeom>
          <a:solidFill>
            <a:srgbClr val="BC02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rgbClr val="FFFFFF"/>
                </a:solidFill>
              </a:rPr>
              <a:t>eCH-0202 Geschäftsdokumentation «Vernetzte digitale Verwaltung Schweiz»</a:t>
            </a:r>
          </a:p>
        </p:txBody>
      </p:sp>
      <p:cxnSp>
        <p:nvCxnSpPr>
          <p:cNvPr id="18" name="Gerade Verbindung 13"/>
          <p:cNvCxnSpPr/>
          <p:nvPr/>
        </p:nvCxnSpPr>
        <p:spPr>
          <a:xfrm flipV="1">
            <a:off x="0" y="391704"/>
            <a:ext cx="12192000" cy="9071"/>
          </a:xfrm>
          <a:prstGeom prst="line">
            <a:avLst/>
          </a:prstGeom>
          <a:ln>
            <a:solidFill>
              <a:srgbClr val="8F01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hteck 5"/>
          <p:cNvSpPr/>
          <p:nvPr/>
        </p:nvSpPr>
        <p:spPr>
          <a:xfrm>
            <a:off x="286289" y="2806890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de-DE" dirty="0"/>
          </a:p>
        </p:txBody>
      </p:sp>
      <p:sp>
        <p:nvSpPr>
          <p:cNvPr id="11" name="Textfeld 12"/>
          <p:cNvSpPr txBox="1"/>
          <p:nvPr/>
        </p:nvSpPr>
        <p:spPr>
          <a:xfrm>
            <a:off x="9588500" y="-92333"/>
            <a:ext cx="26035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/>
              <a:t>Einführung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27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5|2.2|3.9|1|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0.9|0.8|0.8|0.8|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|0.8|0.7|0.7|0.7|0.7|0.7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8|1.7|3.9|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7.1|8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3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7|0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7|0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7|2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|1.3|2.1|1.3|4.5|2.7|8|6.2|1.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|1.3|2.1|1.3|4.5|2.7|8|6.2|1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7|3.8|1.1|2.7|7.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7|3.8|1.1|2.7|7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4.5|5.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8|2.1|1.9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6|3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2|1.3|1.3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0.8|0.7|2.9|0.8|0.7|0.7|3.4|6.4|7.8|3|6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2573</Words>
  <Application>Microsoft Office PowerPoint</Application>
  <PresentationFormat>Benutzerdefiniert</PresentationFormat>
  <Paragraphs>643</Paragraphs>
  <Slides>45</Slides>
  <Notes>28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45</vt:i4>
      </vt:variant>
    </vt:vector>
  </HeadingPairs>
  <TitlesOfParts>
    <vt:vector size="46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klingler</dc:creator>
  <cp:lastModifiedBy>Ott Manuela</cp:lastModifiedBy>
  <cp:revision>1024</cp:revision>
  <cp:lastPrinted>2017-03-27T07:19:25Z</cp:lastPrinted>
  <dcterms:created xsi:type="dcterms:W3CDTF">2015-07-21T11:59:16Z</dcterms:created>
  <dcterms:modified xsi:type="dcterms:W3CDTF">2017-09-25T14:35:32Z</dcterms:modified>
</cp:coreProperties>
</file>